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398" r:id="rId2"/>
    <p:sldId id="388" r:id="rId3"/>
    <p:sldId id="347" r:id="rId4"/>
    <p:sldId id="348" r:id="rId5"/>
    <p:sldId id="349" r:id="rId6"/>
    <p:sldId id="401" r:id="rId7"/>
    <p:sldId id="402" r:id="rId8"/>
    <p:sldId id="351" r:id="rId9"/>
    <p:sldId id="352" r:id="rId10"/>
    <p:sldId id="394" r:id="rId11"/>
    <p:sldId id="353" r:id="rId12"/>
    <p:sldId id="354" r:id="rId13"/>
    <p:sldId id="355" r:id="rId14"/>
    <p:sldId id="395" r:id="rId15"/>
    <p:sldId id="403" r:id="rId16"/>
    <p:sldId id="408" r:id="rId17"/>
    <p:sldId id="436" r:id="rId18"/>
    <p:sldId id="437" r:id="rId19"/>
    <p:sldId id="438" r:id="rId20"/>
    <p:sldId id="412" r:id="rId21"/>
    <p:sldId id="413" r:id="rId22"/>
    <p:sldId id="433" r:id="rId23"/>
    <p:sldId id="414" r:id="rId24"/>
    <p:sldId id="415" r:id="rId25"/>
    <p:sldId id="416" r:id="rId26"/>
    <p:sldId id="417" r:id="rId27"/>
    <p:sldId id="418" r:id="rId28"/>
    <p:sldId id="439" r:id="rId29"/>
    <p:sldId id="443" r:id="rId30"/>
    <p:sldId id="446" r:id="rId31"/>
    <p:sldId id="444" r:id="rId32"/>
    <p:sldId id="445" r:id="rId33"/>
    <p:sldId id="440" r:id="rId34"/>
    <p:sldId id="441" r:id="rId35"/>
    <p:sldId id="442" r:id="rId36"/>
    <p:sldId id="421" r:id="rId37"/>
    <p:sldId id="422" r:id="rId38"/>
    <p:sldId id="423" r:id="rId39"/>
    <p:sldId id="424" r:id="rId40"/>
    <p:sldId id="427" r:id="rId41"/>
    <p:sldId id="481" r:id="rId42"/>
    <p:sldId id="429" r:id="rId43"/>
    <p:sldId id="430" r:id="rId44"/>
    <p:sldId id="431" r:id="rId45"/>
    <p:sldId id="432" r:id="rId46"/>
    <p:sldId id="435" r:id="rId47"/>
    <p:sldId id="362" r:id="rId48"/>
    <p:sldId id="407" r:id="rId49"/>
    <p:sldId id="363" r:id="rId50"/>
    <p:sldId id="364" r:id="rId51"/>
    <p:sldId id="365" r:id="rId52"/>
    <p:sldId id="366" r:id="rId53"/>
    <p:sldId id="409" r:id="rId54"/>
    <p:sldId id="410" r:id="rId55"/>
    <p:sldId id="411" r:id="rId56"/>
    <p:sldId id="404" r:id="rId57"/>
    <p:sldId id="368" r:id="rId58"/>
    <p:sldId id="460" r:id="rId59"/>
    <p:sldId id="461" r:id="rId60"/>
    <p:sldId id="462" r:id="rId61"/>
    <p:sldId id="463" r:id="rId62"/>
    <p:sldId id="464" r:id="rId63"/>
    <p:sldId id="465" r:id="rId64"/>
    <p:sldId id="466" r:id="rId65"/>
    <p:sldId id="467" r:id="rId66"/>
    <p:sldId id="468" r:id="rId67"/>
    <p:sldId id="470" r:id="rId68"/>
    <p:sldId id="472" r:id="rId69"/>
    <p:sldId id="473" r:id="rId70"/>
    <p:sldId id="369" r:id="rId71"/>
    <p:sldId id="447" r:id="rId72"/>
    <p:sldId id="448" r:id="rId73"/>
    <p:sldId id="449" r:id="rId74"/>
    <p:sldId id="450" r:id="rId75"/>
    <p:sldId id="451" r:id="rId76"/>
    <p:sldId id="452" r:id="rId77"/>
    <p:sldId id="453" r:id="rId78"/>
    <p:sldId id="454" r:id="rId79"/>
    <p:sldId id="478" r:id="rId80"/>
    <p:sldId id="479" r:id="rId81"/>
    <p:sldId id="480" r:id="rId82"/>
    <p:sldId id="455" r:id="rId83"/>
    <p:sldId id="456" r:id="rId84"/>
    <p:sldId id="457" r:id="rId85"/>
    <p:sldId id="459" r:id="rId86"/>
    <p:sldId id="405" r:id="rId87"/>
    <p:sldId id="380" r:id="rId88"/>
    <p:sldId id="381" r:id="rId89"/>
    <p:sldId id="382" r:id="rId90"/>
    <p:sldId id="383" r:id="rId91"/>
    <p:sldId id="471" r:id="rId92"/>
    <p:sldId id="384" r:id="rId93"/>
    <p:sldId id="406" r:id="rId94"/>
    <p:sldId id="386" r:id="rId95"/>
    <p:sldId id="387" r:id="rId96"/>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8F"/>
    <a:srgbClr val="0000FF"/>
    <a:srgbClr val="640000"/>
    <a:srgbClr val="FF00FF"/>
    <a:srgbClr val="FFFF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8" autoAdjust="0"/>
    <p:restoredTop sz="94499" autoAdjust="0"/>
  </p:normalViewPr>
  <p:slideViewPr>
    <p:cSldViewPr>
      <p:cViewPr varScale="1">
        <p:scale>
          <a:sx n="82" d="100"/>
          <a:sy n="82" d="100"/>
        </p:scale>
        <p:origin x="642" y="120"/>
      </p:cViewPr>
      <p:guideLst>
        <p:guide orient="horz" pos="2160"/>
        <p:guide pos="2880"/>
      </p:guideLst>
    </p:cSldViewPr>
  </p:slideViewPr>
  <p:outlineViewPr>
    <p:cViewPr>
      <p:scale>
        <a:sx n="33" d="100"/>
        <a:sy n="33" d="100"/>
      </p:scale>
      <p:origin x="0" y="-19935"/>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1810" y="-6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626E299B-63A7-4D5D-8B1C-0F591CF6F3B0}" type="datetimeFigureOut">
              <a:rPr lang="zh-CN" altLang="en-US" smtClean="0"/>
              <a:t>2023/2/22</a:t>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2017061-97E9-43D1-90DF-17EAAD8DCF3F}" type="slidenum">
              <a:rPr lang="zh-CN" altLang="en-US" smtClean="0"/>
              <a:t>‹#›</a:t>
            </a:fld>
            <a:endParaRPr lang="zh-CN" altLang="en-US"/>
          </a:p>
        </p:txBody>
      </p:sp>
    </p:spTree>
    <p:extLst>
      <p:ext uri="{BB962C8B-B14F-4D97-AF65-F5344CB8AC3E}">
        <p14:creationId xmlns:p14="http://schemas.microsoft.com/office/powerpoint/2010/main" val="144369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D078651-23C7-450B-A21A-2D0BBC9DF73C}" type="datetimeFigureOut">
              <a:rPr lang="zh-CN" altLang="en-US" smtClean="0"/>
              <a:t>2023/2/22</a:t>
            </a:fld>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A01C4B7-2712-4B4B-872C-DFA7D5FBE8ED}" type="slidenum">
              <a:rPr lang="zh-CN" altLang="en-US" smtClean="0"/>
              <a:t>‹#›</a:t>
            </a:fld>
            <a:endParaRPr lang="zh-CN" altLang="en-US"/>
          </a:p>
        </p:txBody>
      </p:sp>
    </p:spTree>
    <p:extLst>
      <p:ext uri="{BB962C8B-B14F-4D97-AF65-F5344CB8AC3E}">
        <p14:creationId xmlns:p14="http://schemas.microsoft.com/office/powerpoint/2010/main" val="206086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idx="4294967295"/>
          </p:nvPr>
        </p:nvSpPr>
        <p:spPr bwMode="auto">
          <a:xfrm>
            <a:off x="0" y="0"/>
            <a:ext cx="3970852" cy="319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rPr>
              <a:t>高等代数</a:t>
            </a:r>
          </a:p>
        </p:txBody>
      </p:sp>
      <p:sp>
        <p:nvSpPr>
          <p:cNvPr id="65539" name="Rectangle 3"/>
          <p:cNvSpPr>
            <a:spLocks noGrp="1" noChangeArrowheads="1"/>
          </p:cNvSpPr>
          <p:nvPr>
            <p:ph type="dt" sz="quarter" idx="4294967295"/>
          </p:nvPr>
        </p:nvSpPr>
        <p:spPr bwMode="auto">
          <a:xfrm>
            <a:off x="5224268" y="0"/>
            <a:ext cx="3968806" cy="319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fld id="{BDB1B57B-F05E-4A1C-B6E7-FF5E2CF9A28F}" type="datetime1">
              <a:rPr lang="zh-CN" altLang="en-US">
                <a:latin typeface="Times New Roman" pitchFamily="18" charset="0"/>
              </a:rPr>
              <a:pPr/>
              <a:t>2023/2/22</a:t>
            </a:fld>
            <a:endParaRPr lang="en-US" altLang="zh-CN">
              <a:latin typeface="Times New Roman" pitchFamily="18" charset="0"/>
            </a:endParaRPr>
          </a:p>
        </p:txBody>
      </p:sp>
      <p:sp>
        <p:nvSpPr>
          <p:cNvPr id="65540" name="Rectangle 7"/>
          <p:cNvSpPr>
            <a:spLocks noGrp="1" noChangeArrowheads="1"/>
          </p:cNvSpPr>
          <p:nvPr>
            <p:ph type="sldNum" sz="quarter" idx="4294967295"/>
          </p:nvPr>
        </p:nvSpPr>
        <p:spPr bwMode="auto">
          <a:xfrm>
            <a:off x="5224268" y="6492070"/>
            <a:ext cx="3968806" cy="3733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fld id="{47C93D8E-CE9A-442A-B2E7-0DC8182FE48B}" type="slidenum">
              <a:rPr lang="en-US" altLang="zh-CN">
                <a:latin typeface="Times New Roman" pitchFamily="18" charset="0"/>
              </a:rPr>
              <a:pPr/>
              <a:t>1</a:t>
            </a:fld>
            <a:endParaRPr lang="en-US" altLang="zh-CN">
              <a:latin typeface="Times New Roman" pitchFamily="18" charset="0"/>
            </a:endParaRPr>
          </a:p>
        </p:txBody>
      </p:sp>
      <p:sp>
        <p:nvSpPr>
          <p:cNvPr id="65541" name="Rectangle 2"/>
          <p:cNvSpPr>
            <a:spLocks noGrp="1" noRot="1" noChangeAspect="1" noChangeArrowheads="1" noTextEdit="1"/>
          </p:cNvSpPr>
          <p:nvPr>
            <p:ph type="sldImg"/>
          </p:nvPr>
        </p:nvSpPr>
        <p:spPr bwMode="auto">
          <a:xfrm>
            <a:off x="2897188" y="533400"/>
            <a:ext cx="3403600" cy="2552700"/>
          </a:xfrm>
          <a:solidFill>
            <a:srgbClr val="FFFFFF"/>
          </a:solidFill>
          <a:ln>
            <a:solidFill>
              <a:srgbClr val="000000"/>
            </a:solidFill>
            <a:miter lim="800000"/>
            <a:headEnd/>
            <a:tailEnd/>
          </a:ln>
        </p:spPr>
      </p:sp>
      <p:sp>
        <p:nvSpPr>
          <p:cNvPr id="65542" name="Rectangle 3"/>
          <p:cNvSpPr>
            <a:spLocks noGrp="1" noChangeArrowheads="1"/>
          </p:cNvSpPr>
          <p:nvPr>
            <p:ph type="body" idx="1"/>
          </p:nvPr>
        </p:nvSpPr>
        <p:spPr bwMode="auto">
          <a:xfrm>
            <a:off x="1253416" y="3246566"/>
            <a:ext cx="6686243" cy="3085941"/>
          </a:xfrm>
          <a:prstGeom prst="rect">
            <a:avLst/>
          </a:prstGeom>
          <a:solidFill>
            <a:srgbClr val="FFFFFF"/>
          </a:solidFill>
          <a:ln>
            <a:solidFill>
              <a:srgbClr val="000000"/>
            </a:solidFill>
            <a:miter lim="800000"/>
            <a:headEnd/>
            <a:tailEnd/>
          </a:ln>
        </p:spPr>
        <p:txBody>
          <a:bodyPr/>
          <a:lstStyle/>
          <a:p>
            <a:pPr eaLnBrk="1" hangingPunct="1"/>
            <a:r>
              <a:rPr lang="zh-CN" altLang="en-US">
                <a:ea typeface="宋体" charset="-122"/>
              </a:rPr>
              <a:t>重庆大学</a:t>
            </a:r>
          </a:p>
        </p:txBody>
      </p:sp>
    </p:spTree>
    <p:extLst>
      <p:ext uri="{BB962C8B-B14F-4D97-AF65-F5344CB8AC3E}">
        <p14:creationId xmlns:p14="http://schemas.microsoft.com/office/powerpoint/2010/main" val="212694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62476" y="571857"/>
            <a:ext cx="7619048" cy="5714286"/>
          </a:xfrm>
          <a:prstGeom prst="rect">
            <a:avLst/>
          </a:prstGeom>
        </p:spPr>
      </p:pic>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387424"/>
            <a:ext cx="9144000" cy="65527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bm_hjy@cqu.edu.c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9.png"/><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12.wmf"/><Relationship Id="rId18" Type="http://schemas.openxmlformats.org/officeDocument/2006/relationships/image" Target="../media/image115.png"/><Relationship Id="rId3" Type="http://schemas.openxmlformats.org/officeDocument/2006/relationships/image" Target="../media/image107.wmf"/><Relationship Id="rId7" Type="http://schemas.openxmlformats.org/officeDocument/2006/relationships/image" Target="../media/image109.wmf"/><Relationship Id="rId12" Type="http://schemas.openxmlformats.org/officeDocument/2006/relationships/oleObject" Target="../embeddings/oleObject7.bin"/><Relationship Id="rId17" Type="http://schemas.openxmlformats.org/officeDocument/2006/relationships/image" Target="../media/image114.png"/><Relationship Id="rId2" Type="http://schemas.openxmlformats.org/officeDocument/2006/relationships/oleObject" Target="../embeddings/oleObject2.bin"/><Relationship Id="rId16"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111.png"/><Relationship Id="rId5" Type="http://schemas.openxmlformats.org/officeDocument/2006/relationships/image" Target="../media/image108.wmf"/><Relationship Id="rId15" Type="http://schemas.openxmlformats.org/officeDocument/2006/relationships/image" Target="../media/image113.wmf"/><Relationship Id="rId10" Type="http://schemas.openxmlformats.org/officeDocument/2006/relationships/oleObject" Target="../embeddings/oleObject6.bin"/><Relationship Id="rId19" Type="http://schemas.openxmlformats.org/officeDocument/2006/relationships/image" Target="../media/image116.png"/><Relationship Id="rId4" Type="http://schemas.openxmlformats.org/officeDocument/2006/relationships/oleObject" Target="../embeddings/oleObject3.bin"/><Relationship Id="rId9" Type="http://schemas.openxmlformats.org/officeDocument/2006/relationships/image" Target="../media/image110.wmf"/><Relationship Id="rId14" Type="http://schemas.openxmlformats.org/officeDocument/2006/relationships/oleObject" Target="../embeddings/oleObject8.bin"/></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E5E464A9-7234-46D5-84B6-8E871538E384}" type="slidenum">
              <a:rPr lang="en-US" altLang="zh-CN"/>
              <a:pPr>
                <a:defRPr/>
              </a:pPr>
              <a:t>1</a:t>
            </a:fld>
            <a:endParaRPr lang="en-US" altLang="zh-CN"/>
          </a:p>
        </p:txBody>
      </p:sp>
      <p:sp>
        <p:nvSpPr>
          <p:cNvPr id="3075" name="Rectangle 8"/>
          <p:cNvSpPr>
            <a:spLocks noChangeArrowheads="1"/>
          </p:cNvSpPr>
          <p:nvPr/>
        </p:nvSpPr>
        <p:spPr bwMode="auto">
          <a:xfrm>
            <a:off x="457200" y="533400"/>
            <a:ext cx="8229600" cy="5715000"/>
          </a:xfrm>
          <a:prstGeom prst="rect">
            <a:avLst/>
          </a:prstGeom>
          <a:noFill/>
          <a:ln w="9525" cap="rnd">
            <a:solidFill>
              <a:schemeClr val="folHlink"/>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 name="Rectangle 19"/>
          <p:cNvSpPr>
            <a:spLocks noGrp="1" noChangeArrowheads="1"/>
          </p:cNvSpPr>
          <p:nvPr>
            <p:ph type="title"/>
          </p:nvPr>
        </p:nvSpPr>
        <p:spPr>
          <a:xfrm>
            <a:off x="684213" y="836613"/>
            <a:ext cx="7772400" cy="1800225"/>
          </a:xfrm>
        </p:spPr>
        <p:txBody>
          <a:bodyPr/>
          <a:lstStyle/>
          <a:p>
            <a:pPr eaLnBrk="1" hangingPunct="1"/>
            <a:r>
              <a:rPr lang="zh-CN" altLang="en-US" b="1" dirty="0">
                <a:solidFill>
                  <a:srgbClr val="00B050"/>
                </a:solidFill>
              </a:rPr>
              <a:t>机器学习</a:t>
            </a:r>
            <a:br>
              <a:rPr lang="zh-CN" altLang="en-US" b="1" dirty="0">
                <a:solidFill>
                  <a:srgbClr val="00B050"/>
                </a:solidFill>
              </a:rPr>
            </a:br>
            <a:br>
              <a:rPr lang="zh-CN" altLang="en-US" sz="2000" b="1" dirty="0">
                <a:solidFill>
                  <a:srgbClr val="00B050"/>
                </a:solidFill>
              </a:rPr>
            </a:br>
            <a:r>
              <a:rPr lang="en-US" altLang="zh-CN" b="1" dirty="0">
                <a:solidFill>
                  <a:srgbClr val="00B050"/>
                </a:solidFill>
              </a:rPr>
              <a:t>Machine Learning</a:t>
            </a:r>
          </a:p>
        </p:txBody>
      </p:sp>
      <p:sp>
        <p:nvSpPr>
          <p:cNvPr id="94230"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dirty="0">
                <a:latin typeface="幼圆" panose="02010509060101010101" pitchFamily="49" charset="-122"/>
                <a:ea typeface="幼圆" panose="02010509060101010101" pitchFamily="49" charset="-122"/>
              </a:rPr>
              <a:t>第</a:t>
            </a:r>
            <a:r>
              <a:rPr kumimoji="1" lang="en-US" altLang="zh-CN" sz="4400" dirty="0">
                <a:latin typeface="幼圆" panose="02010509060101010101" pitchFamily="49" charset="-122"/>
                <a:ea typeface="幼圆" panose="02010509060101010101" pitchFamily="49" charset="-122"/>
              </a:rPr>
              <a:t>2</a:t>
            </a:r>
            <a:r>
              <a:rPr kumimoji="1" lang="zh-CN" altLang="en-US" sz="4400" dirty="0">
                <a:latin typeface="幼圆" panose="02010509060101010101" pitchFamily="49" charset="-122"/>
                <a:ea typeface="幼圆" panose="02010509060101010101" pitchFamily="49" charset="-122"/>
              </a:rPr>
              <a:t>章</a:t>
            </a:r>
            <a:r>
              <a:rPr kumimoji="1" lang="en-US" altLang="zh-CN" sz="4400" dirty="0">
                <a:latin typeface="幼圆" panose="02010509060101010101" pitchFamily="49" charset="-122"/>
                <a:ea typeface="幼圆" panose="02010509060101010101" pitchFamily="49" charset="-122"/>
              </a:rPr>
              <a:t>	</a:t>
            </a:r>
            <a:r>
              <a:rPr kumimoji="1" lang="zh-CN" altLang="en-US" sz="4400" dirty="0">
                <a:latin typeface="幼圆" panose="02010509060101010101" pitchFamily="49" charset="-122"/>
                <a:ea typeface="幼圆" panose="02010509060101010101" pitchFamily="49" charset="-122"/>
              </a:rPr>
              <a:t>模型评估与选择</a:t>
            </a:r>
          </a:p>
          <a:p>
            <a:pPr marL="342900" indent="-342900" algn="ctr" eaLnBrk="1" hangingPunct="1">
              <a:lnSpc>
                <a:spcPct val="90000"/>
              </a:lnSpc>
              <a:spcBef>
                <a:spcPct val="20000"/>
              </a:spcBef>
            </a:pPr>
            <a:endParaRPr kumimoji="1" lang="zh-CN" altLang="en-US" sz="4400" dirty="0">
              <a:latin typeface="幼圆" panose="02010509060101010101" pitchFamily="49" charset="-122"/>
              <a:ea typeface="幼圆" panose="02010509060101010101" pitchFamily="49" charset="-122"/>
            </a:endParaRPr>
          </a:p>
        </p:txBody>
      </p:sp>
      <p:sp>
        <p:nvSpPr>
          <p:cNvPr id="3078" name="Text Box 24"/>
          <p:cNvSpPr txBox="1">
            <a:spLocks noChangeArrowheads="1"/>
          </p:cNvSpPr>
          <p:nvPr/>
        </p:nvSpPr>
        <p:spPr bwMode="auto">
          <a:xfrm>
            <a:off x="2411760" y="4725144"/>
            <a:ext cx="5256584" cy="954107"/>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dirty="0">
                <a:latin typeface="楷体_GB2312" pitchFamily="49" charset="-122"/>
                <a:ea typeface="楷体_GB2312" pitchFamily="49" charset="-122"/>
              </a:rPr>
              <a:t>重庆大学计算机学院</a:t>
            </a:r>
            <a:r>
              <a:rPr kumimoji="1" lang="en-GB"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何静媛</a:t>
            </a:r>
            <a:endParaRPr kumimoji="1" lang="zh-CN" altLang="en-GB" sz="2800" dirty="0">
              <a:latin typeface="楷体_GB2312" pitchFamily="49" charset="-122"/>
              <a:ea typeface="楷体_GB2312" pitchFamily="49" charset="-122"/>
            </a:endParaRPr>
          </a:p>
          <a:p>
            <a:pPr eaLnBrk="1" hangingPunct="1"/>
            <a:r>
              <a:rPr kumimoji="1" lang="en-GB" altLang="zh-CN" sz="2800" dirty="0">
                <a:latin typeface="Times New Roman" pitchFamily="18" charset="0"/>
              </a:rPr>
              <a:t>Email：</a:t>
            </a:r>
            <a:r>
              <a:rPr kumimoji="1" lang="en-US" altLang="zh-CN" sz="2800" dirty="0">
                <a:latin typeface="Times New Roman" pitchFamily="18" charset="0"/>
                <a:hlinkClick r:id="rId3"/>
              </a:rPr>
              <a:t>ibm_hjy@cqu.edu.cn</a:t>
            </a:r>
            <a:r>
              <a:rPr kumimoji="1" lang="en-US" altLang="zh-CN" sz="2800" dirty="0">
                <a:latin typeface="Times New Roman" pitchFamily="18" charset="0"/>
              </a:rPr>
              <a:t> </a:t>
            </a:r>
          </a:p>
        </p:txBody>
      </p:sp>
    </p:spTree>
    <p:extLst>
      <p:ext uri="{BB962C8B-B14F-4D97-AF65-F5344CB8AC3E}">
        <p14:creationId xmlns:p14="http://schemas.microsoft.com/office/powerpoint/2010/main" val="608395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a:latin typeface="幼圆" panose="02010509060101010101" pitchFamily="49" charset="-122"/>
                <a:ea typeface="幼圆" panose="02010509060101010101" pitchFamily="49" charset="-122"/>
              </a:rPr>
              <a:t>评估方法</a:t>
            </a: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p:txBody>
      </p:sp>
      <p:sp>
        <p:nvSpPr>
          <p:cNvPr id="10" name="内容占位符 2"/>
          <p:cNvSpPr>
            <a:spLocks noGrp="1"/>
          </p:cNvSpPr>
          <p:nvPr>
            <p:ph idx="1"/>
          </p:nvPr>
        </p:nvSpPr>
        <p:spPr>
          <a:xfrm>
            <a:off x="882972" y="2132856"/>
            <a:ext cx="7937500" cy="2565401"/>
          </a:xfrm>
        </p:spPr>
        <p:txBody>
          <a:bodyPr>
            <a:normAutofit/>
          </a:bodyPr>
          <a:lstStyle/>
          <a:p>
            <a:pPr>
              <a:buClr>
                <a:srgbClr val="00B050"/>
              </a:buClr>
              <a:buFont typeface="Wingdings" panose="05000000000000000000" pitchFamily="2" charset="2"/>
              <a:buChar char="p"/>
            </a:pPr>
            <a:r>
              <a:rPr lang="zh-CN" altLang="en-US" sz="2400" b="1" dirty="0">
                <a:solidFill>
                  <a:srgbClr val="023A91"/>
                </a:solidFill>
                <a:latin typeface="幼圆" panose="02010509060101010101" pitchFamily="49" charset="-122"/>
                <a:ea typeface="幼圆" panose="02010509060101010101" pitchFamily="49" charset="-122"/>
              </a:rPr>
              <a:t>留出</a:t>
            </a:r>
            <a:r>
              <a:rPr lang="zh-CN" altLang="en-US" sz="2400" dirty="0">
                <a:solidFill>
                  <a:srgbClr val="023A91"/>
                </a:solidFill>
                <a:latin typeface="幼圆" panose="02010509060101010101" pitchFamily="49" charset="-122"/>
                <a:ea typeface="幼圆" panose="02010509060101010101" pitchFamily="49" charset="-122"/>
              </a:rPr>
              <a:t>法：</a:t>
            </a:r>
            <a:endParaRPr lang="en-US" altLang="zh-CN" sz="2400" dirty="0">
              <a:solidFill>
                <a:srgbClr val="023A91"/>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直接将数据集划分为两个互斥集合</a:t>
            </a:r>
            <a:endParaRPr lang="en-US" altLang="zh-CN" sz="24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训练</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测试集划分要尽可能保持数据分布的一致性</a:t>
            </a:r>
            <a:endParaRPr lang="en-US" altLang="zh-CN" sz="24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一般若干次随机划分、重复实验取平均值</a:t>
            </a:r>
            <a:endParaRPr lang="en-US" altLang="zh-CN" sz="24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训练</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测试样本比例：</a:t>
            </a:r>
            <a:r>
              <a:rPr lang="en-US" altLang="zh-CN" sz="2400" dirty="0">
                <a:latin typeface="幼圆" panose="02010509060101010101" pitchFamily="49" charset="-122"/>
                <a:ea typeface="幼圆" panose="02010509060101010101" pitchFamily="49" charset="-122"/>
              </a:rPr>
              <a:t>2:1~4:1</a:t>
            </a:r>
            <a:endParaRPr lang="zh-CN" altLang="en-US" sz="2400" dirty="0">
              <a:latin typeface="幼圆" panose="02010509060101010101" pitchFamily="49" charset="-122"/>
              <a:ea typeface="幼圆" panose="02010509060101010101" pitchFamily="49" charset="-122"/>
            </a:endParaRPr>
          </a:p>
          <a:p>
            <a:pPr lvl="1">
              <a:lnSpc>
                <a:spcPct val="110000"/>
              </a:lnSpc>
              <a:buClr>
                <a:srgbClr val="00B050"/>
              </a:buClr>
              <a:buFont typeface="Wingdings" panose="05000000000000000000" pitchFamily="2" charset="2"/>
              <a:buChar char="p"/>
            </a:pPr>
            <a:endParaRPr lang="en-US" altLang="zh-CN" sz="24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913557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评估方法</a:t>
            </a:r>
            <a:r>
              <a:rPr lang="en-US" altLang="zh-CN" dirty="0">
                <a:latin typeface="幼圆" panose="02010509060101010101" pitchFamily="49" charset="-122"/>
                <a:ea typeface="幼圆" panose="02010509060101010101" pitchFamily="49" charset="-122"/>
              </a:rPr>
              <a:t>-2</a:t>
            </a:r>
            <a:endParaRPr lang="zh-CN" altLang="en-US" dirty="0">
              <a:latin typeface="幼圆" panose="02010509060101010101" pitchFamily="49" charset="-122"/>
              <a:ea typeface="幼圆" panose="02010509060101010101" pitchFamily="49" charset="-122"/>
            </a:endParaRPr>
          </a:p>
        </p:txBody>
      </p:sp>
      <p:sp>
        <p:nvSpPr>
          <p:cNvPr id="10" name="内容占位符 2"/>
          <p:cNvSpPr>
            <a:spLocks noGrp="1"/>
          </p:cNvSpPr>
          <p:nvPr>
            <p:ph idx="1"/>
          </p:nvPr>
        </p:nvSpPr>
        <p:spPr>
          <a:xfrm>
            <a:off x="594940" y="1413641"/>
            <a:ext cx="8513564" cy="2565401"/>
          </a:xfrm>
        </p:spPr>
        <p:txBody>
          <a:bodyPr>
            <a:normAutofit/>
          </a:bodyPr>
          <a:lstStyle/>
          <a:p>
            <a:pPr>
              <a:buClr>
                <a:srgbClr val="00B050"/>
              </a:buClr>
              <a:buFont typeface="Wingdings" panose="05000000000000000000" pitchFamily="2" charset="2"/>
              <a:buChar char="p"/>
            </a:pPr>
            <a:r>
              <a:rPr lang="zh-CN" altLang="en-US" sz="2400" b="1" dirty="0">
                <a:solidFill>
                  <a:srgbClr val="023A91"/>
                </a:solidFill>
                <a:latin typeface="幼圆" panose="02010509060101010101" pitchFamily="49" charset="-122"/>
                <a:ea typeface="幼圆" panose="02010509060101010101" pitchFamily="49" charset="-122"/>
              </a:rPr>
              <a:t>交叉验证</a:t>
            </a:r>
            <a:r>
              <a:rPr lang="zh-CN" altLang="en-US" sz="2400" dirty="0">
                <a:solidFill>
                  <a:srgbClr val="023A91"/>
                </a:solidFill>
                <a:latin typeface="幼圆" panose="02010509060101010101" pitchFamily="49" charset="-122"/>
                <a:ea typeface="幼圆" panose="02010509060101010101" pitchFamily="49" charset="-122"/>
              </a:rPr>
              <a:t>法：</a:t>
            </a:r>
            <a:endParaRPr lang="en-US" altLang="zh-CN" sz="2400" dirty="0">
              <a:solidFill>
                <a:srgbClr val="023A91"/>
              </a:solidFill>
              <a:latin typeface="幼圆" panose="02010509060101010101" pitchFamily="49" charset="-122"/>
              <a:ea typeface="幼圆" panose="02010509060101010101" pitchFamily="49" charset="-122"/>
            </a:endParaRPr>
          </a:p>
          <a:p>
            <a:pPr marL="668700" lvl="1" indent="-342900">
              <a:buClr>
                <a:srgbClr val="00B050"/>
              </a:buClr>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将数据集分层采样划分为</a:t>
            </a:r>
            <a:r>
              <a:rPr lang="en-US" altLang="zh-CN" sz="2400" dirty="0">
                <a:latin typeface="幼圆" panose="02010509060101010101" pitchFamily="49" charset="-122"/>
                <a:ea typeface="幼圆" panose="02010509060101010101" pitchFamily="49" charset="-122"/>
              </a:rPr>
              <a:t>k</a:t>
            </a:r>
            <a:r>
              <a:rPr lang="zh-CN" altLang="en-US" sz="2400" dirty="0">
                <a:latin typeface="幼圆" panose="02010509060101010101" pitchFamily="49" charset="-122"/>
                <a:ea typeface="幼圆" panose="02010509060101010101" pitchFamily="49" charset="-122"/>
              </a:rPr>
              <a:t>个大小相似的互斥子集，每次用</a:t>
            </a:r>
            <a:r>
              <a:rPr lang="en-US" altLang="zh-CN" sz="2400" dirty="0">
                <a:latin typeface="幼圆" panose="02010509060101010101" pitchFamily="49" charset="-122"/>
                <a:ea typeface="幼圆" panose="02010509060101010101" pitchFamily="49" charset="-122"/>
              </a:rPr>
              <a:t>k-1</a:t>
            </a:r>
            <a:r>
              <a:rPr lang="zh-CN" altLang="en-US" sz="2400" dirty="0">
                <a:latin typeface="幼圆" panose="02010509060101010101" pitchFamily="49" charset="-122"/>
                <a:ea typeface="幼圆" panose="02010509060101010101" pitchFamily="49" charset="-122"/>
              </a:rPr>
              <a:t>个子集的并集作为训练集，余下的子集作为测试集，最终返回</a:t>
            </a:r>
            <a:r>
              <a:rPr lang="en-US" altLang="zh-CN" sz="2400" dirty="0">
                <a:latin typeface="幼圆" panose="02010509060101010101" pitchFamily="49" charset="-122"/>
                <a:ea typeface="幼圆" panose="02010509060101010101" pitchFamily="49" charset="-122"/>
              </a:rPr>
              <a:t>k</a:t>
            </a:r>
            <a:r>
              <a:rPr lang="zh-CN" altLang="en-US" sz="2400" dirty="0">
                <a:latin typeface="幼圆" panose="02010509060101010101" pitchFamily="49" charset="-122"/>
                <a:ea typeface="幼圆" panose="02010509060101010101" pitchFamily="49" charset="-122"/>
              </a:rPr>
              <a:t>个测试结果的均值，</a:t>
            </a:r>
            <a:r>
              <a:rPr lang="en-US" altLang="zh-CN" sz="2400" dirty="0">
                <a:latin typeface="幼圆" panose="02010509060101010101" pitchFamily="49" charset="-122"/>
                <a:ea typeface="幼圆" panose="02010509060101010101" pitchFamily="49" charset="-122"/>
              </a:rPr>
              <a:t>k</a:t>
            </a:r>
            <a:r>
              <a:rPr lang="zh-CN" altLang="en-US" sz="2400" dirty="0">
                <a:latin typeface="幼圆" panose="02010509060101010101" pitchFamily="49" charset="-122"/>
                <a:ea typeface="幼圆" panose="02010509060101010101" pitchFamily="49" charset="-122"/>
              </a:rPr>
              <a:t>最常用的取值是</a:t>
            </a:r>
            <a:r>
              <a:rPr lang="en-US" altLang="zh-CN" sz="2400" dirty="0">
                <a:latin typeface="幼圆" panose="02010509060101010101" pitchFamily="49" charset="-122"/>
                <a:ea typeface="幼圆" panose="02010509060101010101" pitchFamily="49" charset="-122"/>
              </a:rPr>
              <a:t>10.</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212976"/>
            <a:ext cx="7290603" cy="299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291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8654"/>
            <a:ext cx="8229600" cy="1143000"/>
          </a:xfrm>
        </p:spPr>
        <p:txBody>
          <a:bodyPr/>
          <a:lstStyle/>
          <a:p>
            <a:r>
              <a:rPr lang="zh-CN" altLang="en-US" dirty="0">
                <a:latin typeface="幼圆" panose="02010509060101010101" pitchFamily="49" charset="-122"/>
                <a:ea typeface="幼圆" panose="02010509060101010101" pitchFamily="49" charset="-122"/>
              </a:rPr>
              <a:t>评估方法</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可重复性？</a:t>
            </a:r>
          </a:p>
        </p:txBody>
      </p:sp>
      <p:sp>
        <p:nvSpPr>
          <p:cNvPr id="4" name="内容占位符 3"/>
          <p:cNvSpPr>
            <a:spLocks noGrp="1"/>
          </p:cNvSpPr>
          <p:nvPr>
            <p:ph idx="1"/>
          </p:nvPr>
        </p:nvSpPr>
        <p:spPr>
          <a:xfrm>
            <a:off x="633482" y="1849138"/>
            <a:ext cx="8331006" cy="1579862"/>
          </a:xfrm>
        </p:spPr>
        <p:txBody>
          <a:bodyPr>
            <a:normAutofit fontScale="70000" lnSpcReduction="20000"/>
          </a:bodyPr>
          <a:lstStyle/>
          <a:p>
            <a:pPr>
              <a:lnSpc>
                <a:spcPts val="2800"/>
              </a:lnSpc>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与留出法类似，将数据集</a:t>
            </a:r>
            <a:r>
              <a:rPr lang="en-US" altLang="zh-CN" dirty="0">
                <a:latin typeface="幼圆" panose="02010509060101010101" pitchFamily="49" charset="-122"/>
                <a:ea typeface="幼圆" panose="02010509060101010101" pitchFamily="49" charset="-122"/>
              </a:rPr>
              <a:t>D</a:t>
            </a:r>
            <a:r>
              <a:rPr lang="zh-CN" altLang="en-US" dirty="0">
                <a:latin typeface="幼圆" panose="02010509060101010101" pitchFamily="49" charset="-122"/>
                <a:ea typeface="幼圆" panose="02010509060101010101" pitchFamily="49" charset="-122"/>
              </a:rPr>
              <a:t>划分为</a:t>
            </a:r>
            <a:r>
              <a:rPr lang="en-US" altLang="zh-CN" dirty="0">
                <a:latin typeface="幼圆" panose="02010509060101010101" pitchFamily="49" charset="-122"/>
                <a:ea typeface="幼圆" panose="02010509060101010101" pitchFamily="49" charset="-122"/>
              </a:rPr>
              <a:t>k</a:t>
            </a:r>
            <a:r>
              <a:rPr lang="zh-CN" altLang="en-US" dirty="0">
                <a:latin typeface="幼圆" panose="02010509060101010101" pitchFamily="49" charset="-122"/>
                <a:ea typeface="幼圆" panose="02010509060101010101" pitchFamily="49" charset="-122"/>
              </a:rPr>
              <a:t>个子集同样存在多种划分方式，为了减小因样本划分不同而引入的差别，</a:t>
            </a:r>
            <a:r>
              <a:rPr lang="en-US" altLang="zh-CN" dirty="0">
                <a:latin typeface="幼圆" panose="02010509060101010101" pitchFamily="49" charset="-122"/>
                <a:ea typeface="幼圆" panose="02010509060101010101" pitchFamily="49" charset="-122"/>
              </a:rPr>
              <a:t>k</a:t>
            </a:r>
            <a:r>
              <a:rPr lang="zh-CN" altLang="en-US" dirty="0">
                <a:latin typeface="幼圆" panose="02010509060101010101" pitchFamily="49" charset="-122"/>
                <a:ea typeface="幼圆" panose="02010509060101010101" pitchFamily="49" charset="-122"/>
              </a:rPr>
              <a:t>折交叉验证通常</a:t>
            </a:r>
            <a:r>
              <a:rPr lang="zh-CN" altLang="en-US" dirty="0">
                <a:solidFill>
                  <a:srgbClr val="0000FF"/>
                </a:solidFill>
                <a:latin typeface="幼圆" panose="02010509060101010101" pitchFamily="49" charset="-122"/>
                <a:ea typeface="幼圆" panose="02010509060101010101" pitchFamily="49" charset="-122"/>
              </a:rPr>
              <a:t>随机</a:t>
            </a:r>
            <a:r>
              <a:rPr lang="zh-CN" altLang="en-US" dirty="0">
                <a:latin typeface="幼圆" panose="02010509060101010101" pitchFamily="49" charset="-122"/>
                <a:ea typeface="幼圆" panose="02010509060101010101" pitchFamily="49" charset="-122"/>
              </a:rPr>
              <a:t>使用不同的划分</a:t>
            </a:r>
            <a:r>
              <a:rPr lang="zh-CN" altLang="en-US" dirty="0">
                <a:solidFill>
                  <a:srgbClr val="0000FF"/>
                </a:solidFill>
                <a:latin typeface="幼圆" panose="02010509060101010101" pitchFamily="49" charset="-122"/>
                <a:ea typeface="幼圆" panose="02010509060101010101" pitchFamily="49" charset="-122"/>
              </a:rPr>
              <a:t>重复</a:t>
            </a:r>
            <a:r>
              <a:rPr lang="en-US" altLang="zh-CN" dirty="0">
                <a:latin typeface="幼圆" panose="02010509060101010101" pitchFamily="49" charset="-122"/>
                <a:ea typeface="幼圆" panose="02010509060101010101" pitchFamily="49" charset="-122"/>
              </a:rPr>
              <a:t>p</a:t>
            </a:r>
            <a:r>
              <a:rPr lang="zh-CN" altLang="en-US" dirty="0">
                <a:latin typeface="幼圆" panose="02010509060101010101" pitchFamily="49" charset="-122"/>
                <a:ea typeface="幼圆" panose="02010509060101010101" pitchFamily="49" charset="-122"/>
              </a:rPr>
              <a:t>次，最终的评估结果是这</a:t>
            </a:r>
            <a:r>
              <a:rPr lang="en-US" altLang="zh-CN" dirty="0">
                <a:latin typeface="幼圆" panose="02010509060101010101" pitchFamily="49" charset="-122"/>
                <a:ea typeface="幼圆" panose="02010509060101010101" pitchFamily="49" charset="-122"/>
              </a:rPr>
              <a:t>p</a:t>
            </a:r>
            <a:r>
              <a:rPr lang="zh-CN" altLang="en-US" dirty="0">
                <a:latin typeface="幼圆" panose="02010509060101010101" pitchFamily="49" charset="-122"/>
                <a:ea typeface="幼圆" panose="02010509060101010101" pitchFamily="49" charset="-122"/>
              </a:rPr>
              <a:t>次</a:t>
            </a:r>
            <a:r>
              <a:rPr lang="en-US" altLang="zh-CN" dirty="0">
                <a:latin typeface="幼圆" panose="02010509060101010101" pitchFamily="49" charset="-122"/>
                <a:ea typeface="幼圆" panose="02010509060101010101" pitchFamily="49" charset="-122"/>
              </a:rPr>
              <a:t>k</a:t>
            </a:r>
            <a:r>
              <a:rPr lang="zh-CN" altLang="en-US" dirty="0">
                <a:latin typeface="幼圆" panose="02010509060101010101" pitchFamily="49" charset="-122"/>
                <a:ea typeface="幼圆" panose="02010509060101010101" pitchFamily="49" charset="-122"/>
              </a:rPr>
              <a:t>折交叉验证结果的</a:t>
            </a:r>
            <a:r>
              <a:rPr lang="zh-CN" altLang="en-US" dirty="0">
                <a:solidFill>
                  <a:srgbClr val="0000FF"/>
                </a:solidFill>
                <a:latin typeface="幼圆" panose="02010509060101010101" pitchFamily="49" charset="-122"/>
                <a:ea typeface="幼圆" panose="02010509060101010101" pitchFamily="49" charset="-122"/>
              </a:rPr>
              <a:t>均值</a:t>
            </a:r>
            <a:r>
              <a:rPr lang="zh-CN" altLang="en-US" dirty="0">
                <a:latin typeface="幼圆" panose="02010509060101010101" pitchFamily="49" charset="-122"/>
                <a:ea typeface="幼圆" panose="02010509060101010101" pitchFamily="49" charset="-122"/>
              </a:rPr>
              <a:t>，例如常见的“</a:t>
            </a:r>
            <a:r>
              <a:rPr lang="en-US" altLang="zh-CN" dirty="0">
                <a:latin typeface="幼圆" panose="02010509060101010101" pitchFamily="49" charset="-122"/>
                <a:ea typeface="幼圆" panose="02010509060101010101" pitchFamily="49" charset="-122"/>
              </a:rPr>
              <a:t>10</a:t>
            </a:r>
            <a:r>
              <a:rPr lang="zh-CN" altLang="en-US" dirty="0">
                <a:latin typeface="幼圆" panose="02010509060101010101" pitchFamily="49" charset="-122"/>
                <a:ea typeface="幼圆" panose="02010509060101010101" pitchFamily="49" charset="-122"/>
              </a:rPr>
              <a:t>次</a:t>
            </a:r>
            <a:r>
              <a:rPr lang="en-US" altLang="zh-CN" dirty="0">
                <a:latin typeface="幼圆" panose="02010509060101010101" pitchFamily="49" charset="-122"/>
                <a:ea typeface="幼圆" panose="02010509060101010101" pitchFamily="49" charset="-122"/>
              </a:rPr>
              <a:t>10</a:t>
            </a:r>
            <a:r>
              <a:rPr lang="zh-CN" altLang="en-US" dirty="0">
                <a:latin typeface="幼圆" panose="02010509060101010101" pitchFamily="49" charset="-122"/>
                <a:ea typeface="幼圆" panose="02010509060101010101" pitchFamily="49" charset="-122"/>
              </a:rPr>
              <a:t>折交叉验证”</a:t>
            </a:r>
          </a:p>
        </p:txBody>
      </p:sp>
      <p:grpSp>
        <p:nvGrpSpPr>
          <p:cNvPr id="7" name="组合 6"/>
          <p:cNvGrpSpPr/>
          <p:nvPr/>
        </p:nvGrpSpPr>
        <p:grpSpPr>
          <a:xfrm>
            <a:off x="635570" y="3752995"/>
            <a:ext cx="8256910" cy="1908253"/>
            <a:chOff x="212334" y="2968547"/>
            <a:chExt cx="8256910" cy="1908253"/>
          </a:xfrm>
        </p:grpSpPr>
        <p:sp>
          <p:nvSpPr>
            <p:cNvPr id="8" name="内容占位符 3"/>
            <p:cNvSpPr txBox="1">
              <a:spLocks/>
            </p:cNvSpPr>
            <p:nvPr/>
          </p:nvSpPr>
          <p:spPr>
            <a:xfrm>
              <a:off x="212334" y="2968547"/>
              <a:ext cx="8256910" cy="190825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00B050"/>
                </a:buClr>
              </a:pPr>
              <a:r>
                <a:rPr lang="zh-CN" altLang="en-US" dirty="0">
                  <a:latin typeface="幼圆" panose="02010509060101010101" pitchFamily="49" charset="-122"/>
                </a:rPr>
                <a:t>假设数据集</a:t>
              </a:r>
              <a:r>
                <a:rPr lang="en-US" altLang="zh-CN" dirty="0">
                  <a:latin typeface="幼圆" panose="02010509060101010101" pitchFamily="49" charset="-122"/>
                </a:rPr>
                <a:t>D</a:t>
              </a:r>
              <a:r>
                <a:rPr lang="zh-CN" altLang="en-US" dirty="0">
                  <a:latin typeface="幼圆" panose="02010509060101010101" pitchFamily="49" charset="-122"/>
                </a:rPr>
                <a:t>包含</a:t>
              </a:r>
              <a:r>
                <a:rPr lang="en-US" altLang="zh-CN" dirty="0">
                  <a:latin typeface="幼圆" panose="02010509060101010101" pitchFamily="49" charset="-122"/>
                </a:rPr>
                <a:t>m</a:t>
              </a:r>
              <a:r>
                <a:rPr lang="zh-CN" altLang="en-US" dirty="0">
                  <a:latin typeface="幼圆" panose="02010509060101010101" pitchFamily="49" charset="-122"/>
                </a:rPr>
                <a:t>个样本，若令       ，则得到</a:t>
              </a:r>
              <a:r>
                <a:rPr lang="zh-CN" altLang="en-US" b="1" dirty="0">
                  <a:solidFill>
                    <a:srgbClr val="0000FF"/>
                  </a:solidFill>
                  <a:latin typeface="幼圆" panose="02010509060101010101" pitchFamily="49" charset="-122"/>
                </a:rPr>
                <a:t>留一</a:t>
              </a:r>
              <a:r>
                <a:rPr lang="zh-CN" altLang="en-US" dirty="0">
                  <a:latin typeface="幼圆" panose="02010509060101010101" pitchFamily="49" charset="-122"/>
                </a:rPr>
                <a:t>法：</a:t>
              </a:r>
              <a:endParaRPr lang="en-US" altLang="zh-CN" dirty="0">
                <a:latin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rPr>
                <a:t>不受随机样本划分方式的影响</a:t>
              </a:r>
              <a:endParaRPr lang="en-US" altLang="zh-CN" dirty="0">
                <a:latin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rPr>
                <a:t>结果往往比较准确</a:t>
              </a:r>
              <a:endParaRPr lang="en-US" altLang="zh-CN" dirty="0">
                <a:latin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rPr>
                <a:t>当数据集比较大时，计算开销难以忍受</a:t>
              </a:r>
            </a:p>
          </p:txBody>
        </p:sp>
        <p:graphicFrame>
          <p:nvGraphicFramePr>
            <p:cNvPr id="6" name="对象 5"/>
            <p:cNvGraphicFramePr>
              <a:graphicFrameLocks noChangeAspect="1"/>
            </p:cNvGraphicFramePr>
            <p:nvPr>
              <p:extLst>
                <p:ext uri="{D42A27DB-BD31-4B8C-83A1-F6EECF244321}">
                  <p14:modId xmlns:p14="http://schemas.microsoft.com/office/powerpoint/2010/main" val="407852163"/>
                </p:ext>
              </p:extLst>
            </p:nvPr>
          </p:nvGraphicFramePr>
          <p:xfrm>
            <a:off x="4652820" y="3076600"/>
            <a:ext cx="653527" cy="248239"/>
          </p:xfrm>
          <a:graphic>
            <a:graphicData uri="http://schemas.openxmlformats.org/presentationml/2006/ole">
              <mc:AlternateContent xmlns:mc="http://schemas.openxmlformats.org/markup-compatibility/2006">
                <mc:Choice xmlns:v="urn:schemas-microsoft-com:vml" Requires="v">
                  <p:oleObj name="Formula" r:id="rId2" imgW="412920" imgH="157680" progId="Equation.Ribbit">
                    <p:embed/>
                  </p:oleObj>
                </mc:Choice>
                <mc:Fallback>
                  <p:oleObj name="Formula" r:id="rId2" imgW="412920" imgH="157680" progId="Equation.Ribbit">
                    <p:embed/>
                    <p:pic>
                      <p:nvPicPr>
                        <p:cNvPr id="0" name=""/>
                        <p:cNvPicPr/>
                        <p:nvPr/>
                      </p:nvPicPr>
                      <p:blipFill>
                        <a:blip r:embed="rId3"/>
                        <a:stretch>
                          <a:fillRect/>
                        </a:stretch>
                      </p:blipFill>
                      <p:spPr>
                        <a:xfrm>
                          <a:off x="4652820" y="3076600"/>
                          <a:ext cx="653527" cy="248239"/>
                        </a:xfrm>
                        <a:prstGeom prst="rect">
                          <a:avLst/>
                        </a:prstGeom>
                      </p:spPr>
                    </p:pic>
                  </p:oleObj>
                </mc:Fallback>
              </mc:AlternateContent>
            </a:graphicData>
          </a:graphic>
        </p:graphicFrame>
      </p:grpSp>
    </p:spTree>
    <p:extLst>
      <p:ext uri="{BB962C8B-B14F-4D97-AF65-F5344CB8AC3E}">
        <p14:creationId xmlns:p14="http://schemas.microsoft.com/office/powerpoint/2010/main" val="66887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784"/>
            <a:ext cx="8229600" cy="1143000"/>
          </a:xfrm>
        </p:spPr>
        <p:txBody>
          <a:bodyPr/>
          <a:lstStyle/>
          <a:p>
            <a:r>
              <a:rPr lang="zh-CN" altLang="en-US" dirty="0">
                <a:latin typeface="幼圆" panose="02010509060101010101" pitchFamily="49" charset="-122"/>
                <a:ea typeface="幼圆" panose="02010509060101010101" pitchFamily="49" charset="-122"/>
              </a:rPr>
              <a:t>评估方法</a:t>
            </a:r>
            <a:r>
              <a:rPr lang="en-US" altLang="zh-CN" dirty="0">
                <a:latin typeface="幼圆" panose="02010509060101010101" pitchFamily="49" charset="-122"/>
                <a:ea typeface="幼圆" panose="02010509060101010101" pitchFamily="49" charset="-122"/>
              </a:rPr>
              <a:t>-3</a:t>
            </a:r>
            <a:endParaRPr lang="zh-CN" altLang="en-US" dirty="0">
              <a:latin typeface="幼圆" panose="02010509060101010101" pitchFamily="49" charset="-122"/>
              <a:ea typeface="幼圆" panose="02010509060101010101" pitchFamily="49" charset="-122"/>
            </a:endParaRPr>
          </a:p>
        </p:txBody>
      </p:sp>
      <p:sp>
        <p:nvSpPr>
          <p:cNvPr id="10" name="内容占位符 2"/>
          <p:cNvSpPr>
            <a:spLocks noGrp="1"/>
          </p:cNvSpPr>
          <p:nvPr>
            <p:ph idx="1"/>
          </p:nvPr>
        </p:nvSpPr>
        <p:spPr>
          <a:xfrm>
            <a:off x="787693" y="1772816"/>
            <a:ext cx="7937500" cy="1796927"/>
          </a:xfrm>
        </p:spPr>
        <p:txBody>
          <a:bodyPr>
            <a:normAutofit/>
          </a:bodyPr>
          <a:lstStyle/>
          <a:p>
            <a:pPr>
              <a:buClr>
                <a:srgbClr val="00B050"/>
              </a:buClr>
              <a:buFont typeface="Wingdings" panose="05000000000000000000" pitchFamily="2" charset="2"/>
              <a:buChar char="p"/>
            </a:pPr>
            <a:r>
              <a:rPr lang="zh-CN" altLang="en-US" sz="2400" b="1" dirty="0">
                <a:solidFill>
                  <a:srgbClr val="023A91"/>
                </a:solidFill>
                <a:latin typeface="幼圆" panose="02010509060101010101" pitchFamily="49" charset="-122"/>
                <a:ea typeface="幼圆" panose="02010509060101010101" pitchFamily="49" charset="-122"/>
              </a:rPr>
              <a:t>自助</a:t>
            </a:r>
            <a:r>
              <a:rPr lang="zh-CN" altLang="en-US" sz="2400" dirty="0">
                <a:solidFill>
                  <a:srgbClr val="023A91"/>
                </a:solidFill>
                <a:latin typeface="幼圆" panose="02010509060101010101" pitchFamily="49" charset="-122"/>
                <a:ea typeface="幼圆" panose="02010509060101010101" pitchFamily="49" charset="-122"/>
              </a:rPr>
              <a:t>法：</a:t>
            </a:r>
            <a:endParaRPr lang="en-US" altLang="zh-CN" sz="2400" dirty="0">
              <a:solidFill>
                <a:srgbClr val="023A91"/>
              </a:solidFill>
              <a:latin typeface="幼圆" panose="02010509060101010101" pitchFamily="49" charset="-122"/>
              <a:ea typeface="幼圆" panose="02010509060101010101" pitchFamily="49" charset="-122"/>
            </a:endParaRPr>
          </a:p>
          <a:p>
            <a:pPr marL="783000" lvl="1" indent="-457200">
              <a:buClr>
                <a:srgbClr val="00B050"/>
              </a:buClr>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cs typeface="Times New Roman" panose="02020603050405020304" pitchFamily="18" charset="0"/>
              </a:rPr>
              <a:t>以自助采样法为基础，对数据集</a:t>
            </a:r>
            <a:r>
              <a:rPr lang="en-US" altLang="zh-CN" sz="2400" i="1" dirty="0">
                <a:latin typeface="幼圆" panose="02010509060101010101" pitchFamily="49" charset="-122"/>
                <a:ea typeface="幼圆" panose="02010509060101010101" pitchFamily="49" charset="-122"/>
                <a:cs typeface="Times New Roman" panose="02020603050405020304" pitchFamily="18" charset="0"/>
              </a:rPr>
              <a:t>D </a:t>
            </a:r>
            <a:r>
              <a:rPr lang="zh-CN" altLang="en-US" sz="2400" dirty="0">
                <a:latin typeface="幼圆" panose="02010509060101010101" pitchFamily="49" charset="-122"/>
                <a:ea typeface="幼圆" panose="02010509060101010101" pitchFamily="49" charset="-122"/>
                <a:cs typeface="Times New Roman" panose="02020603050405020304" pitchFamily="18" charset="0"/>
              </a:rPr>
              <a:t>有放回采样  </a:t>
            </a:r>
            <a:r>
              <a:rPr lang="en-US" altLang="zh-CN" sz="2400" i="1" dirty="0">
                <a:latin typeface="幼圆" panose="02010509060101010101" pitchFamily="49" charset="-122"/>
                <a:ea typeface="幼圆" panose="02010509060101010101" pitchFamily="49" charset="-122"/>
                <a:cs typeface="Times New Roman" panose="02020603050405020304" pitchFamily="18" charset="0"/>
              </a:rPr>
              <a:t>m </a:t>
            </a:r>
            <a:r>
              <a:rPr lang="zh-CN" altLang="en-US" sz="2400" dirty="0">
                <a:latin typeface="幼圆" panose="02010509060101010101" pitchFamily="49" charset="-122"/>
                <a:ea typeface="幼圆" panose="02010509060101010101" pitchFamily="49" charset="-122"/>
                <a:cs typeface="Times New Roman" panose="02020603050405020304" pitchFamily="18" charset="0"/>
              </a:rPr>
              <a:t>次得到训练集</a:t>
            </a:r>
            <a:r>
              <a:rPr lang="en-US" altLang="zh-CN" sz="2400" i="1" dirty="0">
                <a:latin typeface="幼圆" panose="02010509060101010101" pitchFamily="49" charset="-122"/>
                <a:ea typeface="幼圆" panose="02010509060101010101" pitchFamily="49" charset="-122"/>
                <a:cs typeface="Times New Roman" panose="02020603050405020304" pitchFamily="18" charset="0"/>
              </a:rPr>
              <a:t>D’</a:t>
            </a:r>
            <a:r>
              <a:rPr lang="en-US" altLang="zh-CN" sz="2400" dirty="0">
                <a:latin typeface="幼圆" panose="02010509060101010101" pitchFamily="49" charset="-122"/>
                <a:ea typeface="幼圆" panose="02010509060101010101" pitchFamily="49" charset="-122"/>
                <a:cs typeface="Times New Roman" panose="02020603050405020304" pitchFamily="18" charset="0"/>
              </a:rPr>
              <a:t>,</a:t>
            </a:r>
            <a:r>
              <a:rPr lang="zh-CN" altLang="en-US" sz="2400" dirty="0">
                <a:latin typeface="幼圆" panose="02010509060101010101" pitchFamily="49" charset="-122"/>
                <a:ea typeface="幼圆" panose="02010509060101010101" pitchFamily="49" charset="-122"/>
                <a:cs typeface="Times New Roman" panose="02020603050405020304" pitchFamily="18" charset="0"/>
              </a:rPr>
              <a:t>用</a:t>
            </a:r>
            <a:r>
              <a:rPr lang="en-US" altLang="zh-CN" sz="2400" i="1" dirty="0">
                <a:latin typeface="幼圆" panose="02010509060101010101" pitchFamily="49" charset="-122"/>
                <a:ea typeface="幼圆" panose="02010509060101010101" pitchFamily="49" charset="-122"/>
                <a:cs typeface="Times New Roman" panose="02020603050405020304" pitchFamily="18" charset="0"/>
              </a:rPr>
              <a:t>D\D’ </a:t>
            </a:r>
            <a:r>
              <a:rPr lang="zh-CN" altLang="en-US" sz="2400" dirty="0">
                <a:latin typeface="幼圆" panose="02010509060101010101" pitchFamily="49" charset="-122"/>
                <a:ea typeface="幼圆" panose="02010509060101010101" pitchFamily="49" charset="-122"/>
                <a:cs typeface="Times New Roman" panose="02020603050405020304" pitchFamily="18" charset="0"/>
              </a:rPr>
              <a:t>做测试集。</a:t>
            </a:r>
            <a:endParaRPr lang="en-US" altLang="zh-CN" sz="2400" dirty="0">
              <a:latin typeface="幼圆" panose="02010509060101010101" pitchFamily="49" charset="-122"/>
              <a:ea typeface="幼圆" panose="02010509060101010101" pitchFamily="49" charset="-122"/>
              <a:cs typeface="Times New Roman" panose="02020603050405020304" pitchFamily="18" charset="0"/>
            </a:endParaRPr>
          </a:p>
          <a:p>
            <a:pPr marL="783000" lvl="1" indent="-457200">
              <a:buClr>
                <a:srgbClr val="00B050"/>
              </a:buClr>
              <a:buFont typeface="Wingdings" panose="05000000000000000000" pitchFamily="2" charset="2"/>
              <a:buChar char="p"/>
            </a:pPr>
            <a:r>
              <a:rPr lang="en-US" altLang="zh-CN" sz="2400" dirty="0">
                <a:solidFill>
                  <a:srgbClr val="0000FF"/>
                </a:solidFill>
                <a:latin typeface="幼圆" panose="02010509060101010101" pitchFamily="49" charset="-122"/>
                <a:ea typeface="幼圆" panose="02010509060101010101" pitchFamily="49" charset="-122"/>
                <a:cs typeface="Times New Roman" panose="02020603050405020304" pitchFamily="18" charset="0"/>
              </a:rPr>
              <a:t>m</a:t>
            </a:r>
            <a:r>
              <a:rPr lang="zh-CN" altLang="en-US" sz="2400" dirty="0">
                <a:solidFill>
                  <a:srgbClr val="0000FF"/>
                </a:solidFill>
                <a:latin typeface="幼圆" panose="02010509060101010101" pitchFamily="49" charset="-122"/>
                <a:ea typeface="幼圆" panose="02010509060101010101" pitchFamily="49" charset="-122"/>
                <a:cs typeface="Times New Roman" panose="02020603050405020304" pitchFamily="18" charset="0"/>
              </a:rPr>
              <a:t>次有放回重复抽样</a:t>
            </a:r>
            <a:endParaRPr lang="en-US" altLang="zh-CN" sz="2400" dirty="0">
              <a:solidFill>
                <a:srgbClr val="0000FF"/>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 name="内容占位符 2"/>
          <p:cNvSpPr txBox="1">
            <a:spLocks/>
          </p:cNvSpPr>
          <p:nvPr/>
        </p:nvSpPr>
        <p:spPr>
          <a:xfrm>
            <a:off x="656644" y="3645024"/>
            <a:ext cx="7937500" cy="256540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B050"/>
              </a:buClr>
              <a:buFont typeface="Wingdings" panose="05000000000000000000" pitchFamily="2" charset="2"/>
              <a:buChar char="p"/>
            </a:pPr>
            <a:r>
              <a:rPr lang="zh-CN" altLang="en-US" dirty="0">
                <a:latin typeface="幼圆" panose="02010509060101010101" pitchFamily="49" charset="-122"/>
              </a:rPr>
              <a:t>实际模型与预期模型都使用  </a:t>
            </a:r>
            <a:r>
              <a:rPr lang="en-US" altLang="zh-CN" i="1" dirty="0">
                <a:latin typeface="幼圆" panose="02010509060101010101" pitchFamily="49" charset="-122"/>
              </a:rPr>
              <a:t>m</a:t>
            </a:r>
            <a:r>
              <a:rPr lang="zh-CN" altLang="en-US" dirty="0">
                <a:latin typeface="幼圆" panose="02010509060101010101" pitchFamily="49" charset="-122"/>
              </a:rPr>
              <a:t>  个训练样本</a:t>
            </a:r>
            <a:endParaRPr lang="en-US" altLang="zh-CN" dirty="0">
              <a:latin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rPr>
              <a:t>约有</a:t>
            </a:r>
            <a:r>
              <a:rPr lang="en-US" altLang="zh-CN" dirty="0">
                <a:latin typeface="幼圆" panose="02010509060101010101" pitchFamily="49" charset="-122"/>
              </a:rPr>
              <a:t>1/3</a:t>
            </a:r>
            <a:r>
              <a:rPr lang="zh-CN" altLang="en-US" dirty="0">
                <a:latin typeface="幼圆" panose="02010509060101010101" pitchFamily="49" charset="-122"/>
              </a:rPr>
              <a:t>的样本没在训练集中出现 </a:t>
            </a:r>
            <a:endParaRPr lang="en-US" altLang="zh-CN" dirty="0">
              <a:latin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rPr>
              <a:t>从初始数据集中产生多个不同的训练集，对集成学习有很大的好处</a:t>
            </a:r>
            <a:endParaRPr lang="en-US" altLang="zh-CN" dirty="0">
              <a:latin typeface="幼圆" panose="02010509060101010101" pitchFamily="49" charset="-122"/>
            </a:endParaRPr>
          </a:p>
          <a:p>
            <a:pPr lvl="1">
              <a:buClr>
                <a:srgbClr val="00B050"/>
              </a:buClr>
              <a:buFont typeface="Wingdings" panose="05000000000000000000" pitchFamily="2" charset="2"/>
              <a:buChar char="p"/>
            </a:pPr>
            <a:r>
              <a:rPr lang="zh-CN" altLang="en-US" dirty="0">
                <a:solidFill>
                  <a:srgbClr val="C00000"/>
                </a:solidFill>
                <a:latin typeface="幼圆" panose="02010509060101010101" pitchFamily="49" charset="-122"/>
              </a:rPr>
              <a:t>自助法在数据集较小、难以有效划分训练</a:t>
            </a:r>
            <a:r>
              <a:rPr lang="en-US" altLang="zh-CN" dirty="0">
                <a:solidFill>
                  <a:srgbClr val="C00000"/>
                </a:solidFill>
                <a:latin typeface="幼圆" panose="02010509060101010101" pitchFamily="49" charset="-122"/>
              </a:rPr>
              <a:t>/</a:t>
            </a:r>
            <a:r>
              <a:rPr lang="zh-CN" altLang="en-US" dirty="0">
                <a:solidFill>
                  <a:srgbClr val="C00000"/>
                </a:solidFill>
                <a:latin typeface="幼圆" panose="02010509060101010101" pitchFamily="49" charset="-122"/>
              </a:rPr>
              <a:t>测试集时很有用；</a:t>
            </a:r>
            <a:endParaRPr lang="en-US" altLang="zh-CN" dirty="0">
              <a:solidFill>
                <a:srgbClr val="C00000"/>
              </a:solidFill>
              <a:latin typeface="幼圆" panose="02010509060101010101" pitchFamily="49" charset="-122"/>
            </a:endParaRPr>
          </a:p>
          <a:p>
            <a:pPr lvl="1">
              <a:buClr>
                <a:srgbClr val="00B050"/>
              </a:buClr>
              <a:buFont typeface="Wingdings" panose="05000000000000000000" pitchFamily="2" charset="2"/>
              <a:buChar char="p"/>
            </a:pPr>
            <a:r>
              <a:rPr lang="zh-CN" altLang="en-US" dirty="0">
                <a:solidFill>
                  <a:srgbClr val="C00000"/>
                </a:solidFill>
                <a:latin typeface="幼圆" panose="02010509060101010101" pitchFamily="49" charset="-122"/>
              </a:rPr>
              <a:t>由于改变了数据集分布可能引入估计偏差，在数据量足够时，留出法和交叉验证法更常用。</a:t>
            </a:r>
            <a:endParaRPr lang="en-US" altLang="zh-CN" dirty="0">
              <a:solidFill>
                <a:srgbClr val="C00000"/>
              </a:solidFill>
              <a:latin typeface="幼圆" panose="02010509060101010101" pitchFamily="49" charset="-122"/>
            </a:endParaRPr>
          </a:p>
        </p:txBody>
      </p:sp>
    </p:spTree>
    <p:extLst>
      <p:ext uri="{BB962C8B-B14F-4D97-AF65-F5344CB8AC3E}">
        <p14:creationId xmlns:p14="http://schemas.microsoft.com/office/powerpoint/2010/main" val="1258931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76672"/>
            <a:ext cx="8229600" cy="1143000"/>
          </a:xfrm>
        </p:spPr>
        <p:txBody>
          <a:bodyPr/>
          <a:lstStyle/>
          <a:p>
            <a:r>
              <a:rPr lang="zh-CN" altLang="en-US" dirty="0">
                <a:latin typeface="幼圆" panose="02010509060101010101" pitchFamily="49" charset="-122"/>
                <a:ea typeface="幼圆" panose="02010509060101010101" pitchFamily="49" charset="-122"/>
              </a:rPr>
              <a:t>调参与最终模型</a:t>
            </a:r>
          </a:p>
        </p:txBody>
      </p:sp>
      <p:sp>
        <p:nvSpPr>
          <p:cNvPr id="3" name="内容占位符 2"/>
          <p:cNvSpPr>
            <a:spLocks noGrp="1"/>
          </p:cNvSpPr>
          <p:nvPr>
            <p:ph idx="1"/>
          </p:nvPr>
        </p:nvSpPr>
        <p:spPr>
          <a:xfrm>
            <a:off x="981944" y="1772816"/>
            <a:ext cx="6624736" cy="4537917"/>
          </a:xfrm>
        </p:spPr>
        <p:txBody>
          <a:bodyPr>
            <a:noAutofit/>
          </a:bodyPr>
          <a:lstStyle/>
          <a:p>
            <a:pPr>
              <a:buClr>
                <a:srgbClr val="00B050"/>
              </a:buClr>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参数</a:t>
            </a:r>
            <a:endParaRPr lang="en-US" altLang="zh-CN" sz="24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算法参数</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超参数：几个</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人工调节</a:t>
            </a:r>
            <a:endParaRPr lang="en-US" altLang="zh-CN" sz="20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模型参数：很多</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学习算法训练确定</a:t>
            </a:r>
            <a:endParaRPr lang="en-US" altLang="zh-CN" sz="2000"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最终模型</a:t>
            </a:r>
            <a:endParaRPr lang="en-US" altLang="zh-CN" sz="24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验证集：用于模型评估与选择中用于评测的数据</a:t>
            </a:r>
            <a:endParaRPr lang="en-US" altLang="zh-CN" sz="20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模型选择和调参：基于验证集上的性能</a:t>
            </a:r>
            <a:endParaRPr lang="en-US" altLang="zh-CN" sz="20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最终模型训练：</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全部数据</a:t>
            </a:r>
            <a:endParaRPr lang="en-US" altLang="zh-CN"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05146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经验误差与过拟合</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原则</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评估方法</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lang="en-US" altLang="zh-CN" sz="2000" b="1" dirty="0">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性能度量</a:t>
            </a:r>
            <a:endParaRPr lang="en-US" altLang="zh-CN" sz="2400" b="1"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指标</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比较检验</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性能比较</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偏差与方差</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 </a:t>
            </a:r>
            <a:r>
              <a:rPr lang="zh-CN" altLang="en-US" sz="2000" b="1" dirty="0">
                <a:latin typeface="幼圆" panose="02010509060101010101" pitchFamily="49" charset="-122"/>
                <a:ea typeface="幼圆" panose="02010509060101010101" pitchFamily="49" charset="-122"/>
              </a:rPr>
              <a:t>性能解释</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133222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评价指标</a:t>
            </a:r>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0768"/>
            <a:ext cx="7420488" cy="498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793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solidFill>
                  <a:srgbClr val="C00000"/>
                </a:solidFill>
                <a:latin typeface="幼圆" panose="02010509060101010101" pitchFamily="49" charset="-122"/>
                <a:ea typeface="幼圆" panose="02010509060101010101" pitchFamily="49" charset="-122"/>
              </a:rPr>
              <a:t>回归</a:t>
            </a:r>
          </a:p>
        </p:txBody>
      </p:sp>
      <p:sp>
        <p:nvSpPr>
          <p:cNvPr id="13" name="内容占位符 2"/>
          <p:cNvSpPr txBox="1">
            <a:spLocks/>
          </p:cNvSpPr>
          <p:nvPr/>
        </p:nvSpPr>
        <p:spPr>
          <a:xfrm>
            <a:off x="766992" y="1486947"/>
            <a:ext cx="7405407" cy="886942"/>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dirty="0">
                <a:latin typeface="幼圆" panose="02010509060101010101" pitchFamily="49" charset="-122"/>
              </a:rPr>
              <a:t>性能度量是衡量模型泛化能力的评价标准，反映了任务需求；使用不同的</a:t>
            </a:r>
            <a:r>
              <a:rPr lang="zh-CN" altLang="en-US" dirty="0">
                <a:solidFill>
                  <a:srgbClr val="0000FF"/>
                </a:solidFill>
                <a:latin typeface="幼圆" panose="02010509060101010101" pitchFamily="49" charset="-122"/>
              </a:rPr>
              <a:t>性能指标</a:t>
            </a:r>
            <a:r>
              <a:rPr lang="zh-CN" altLang="en-US" dirty="0">
                <a:latin typeface="幼圆" panose="02010509060101010101" pitchFamily="49" charset="-122"/>
              </a:rPr>
              <a:t>往往会导致不同的评判结果</a:t>
            </a:r>
          </a:p>
        </p:txBody>
      </p:sp>
      <p:grpSp>
        <p:nvGrpSpPr>
          <p:cNvPr id="4" name="组合 3"/>
          <p:cNvGrpSpPr/>
          <p:nvPr/>
        </p:nvGrpSpPr>
        <p:grpSpPr>
          <a:xfrm>
            <a:off x="733319" y="2564903"/>
            <a:ext cx="7655105" cy="956251"/>
            <a:chOff x="682520" y="2607320"/>
            <a:chExt cx="7127980" cy="941664"/>
          </a:xfrm>
        </p:grpSpPr>
        <p:sp>
          <p:nvSpPr>
            <p:cNvPr id="18" name="内容占位符 2"/>
            <p:cNvSpPr txBox="1">
              <a:spLocks/>
            </p:cNvSpPr>
            <p:nvPr/>
          </p:nvSpPr>
          <p:spPr>
            <a:xfrm>
              <a:off x="682520" y="2607320"/>
              <a:ext cx="7127980" cy="7382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dirty="0">
                  <a:latin typeface="幼圆" panose="02010509060101010101" pitchFamily="49" charset="-122"/>
                </a:rPr>
                <a:t>在</a:t>
              </a:r>
              <a:r>
                <a:rPr lang="zh-CN" altLang="en-US" dirty="0">
                  <a:solidFill>
                    <a:srgbClr val="0000FF"/>
                  </a:solidFill>
                  <a:latin typeface="幼圆" panose="02010509060101010101" pitchFamily="49" charset="-122"/>
                </a:rPr>
                <a:t>预测</a:t>
              </a:r>
              <a:r>
                <a:rPr lang="zh-CN" altLang="en-US" dirty="0">
                  <a:latin typeface="幼圆" panose="02010509060101010101" pitchFamily="49" charset="-122"/>
                </a:rPr>
                <a:t>任务中，给定样例集</a:t>
              </a:r>
              <a:endParaRPr lang="en-US" altLang="zh-CN" dirty="0">
                <a:latin typeface="幼圆" panose="02010509060101010101" pitchFamily="49" charset="-122"/>
              </a:endParaRPr>
            </a:p>
            <a:p>
              <a:pPr marL="457200" lvl="1" indent="0">
                <a:lnSpc>
                  <a:spcPct val="150000"/>
                </a:lnSpc>
                <a:buClr>
                  <a:srgbClr val="00B050"/>
                </a:buClr>
                <a:buNone/>
              </a:pPr>
              <a:r>
                <a:rPr lang="zh-CN" altLang="en-US" dirty="0">
                  <a:latin typeface="幼圆" panose="02010509060101010101" pitchFamily="49" charset="-122"/>
                </a:rPr>
                <a:t>   评估学习器的性能   也即把预测结果    和真实标记比较</a:t>
              </a:r>
              <a:r>
                <a:rPr lang="en-US" altLang="zh-CN" dirty="0">
                  <a:latin typeface="幼圆" panose="02010509060101010101" pitchFamily="49" charset="-122"/>
                </a:rPr>
                <a:t>.</a:t>
              </a:r>
              <a:r>
                <a:rPr lang="zh-CN" altLang="en-US" dirty="0">
                  <a:latin typeface="幼圆" panose="02010509060101010101" pitchFamily="49" charset="-122"/>
                </a:rPr>
                <a:t>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971" y="2799417"/>
              <a:ext cx="3136997" cy="23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813" y="3301336"/>
              <a:ext cx="181313" cy="247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901" y="3309603"/>
              <a:ext cx="428625" cy="22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组合 2"/>
          <p:cNvGrpSpPr/>
          <p:nvPr/>
        </p:nvGrpSpPr>
        <p:grpSpPr>
          <a:xfrm>
            <a:off x="733320" y="3791473"/>
            <a:ext cx="6973210" cy="1221703"/>
            <a:chOff x="733320" y="3791473"/>
            <a:chExt cx="6973210" cy="993663"/>
          </a:xfrm>
        </p:grpSpPr>
        <p:sp>
          <p:nvSpPr>
            <p:cNvPr id="19" name="内容占位符 2"/>
            <p:cNvSpPr txBox="1">
              <a:spLocks/>
            </p:cNvSpPr>
            <p:nvPr/>
          </p:nvSpPr>
          <p:spPr>
            <a:xfrm>
              <a:off x="733320" y="3791473"/>
              <a:ext cx="6973210" cy="7382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dirty="0">
                  <a:solidFill>
                    <a:srgbClr val="0000FF"/>
                  </a:solidFill>
                  <a:latin typeface="幼圆" panose="02010509060101010101" pitchFamily="49" charset="-122"/>
                </a:rPr>
                <a:t>回归任务</a:t>
              </a:r>
              <a:r>
                <a:rPr lang="zh-CN" altLang="en-US" dirty="0">
                  <a:latin typeface="幼圆" panose="02010509060101010101" pitchFamily="49" charset="-122"/>
                </a:rPr>
                <a:t>最常用的性能度量是“</a:t>
              </a:r>
              <a:r>
                <a:rPr lang="zh-CN" altLang="en-US" b="1" dirty="0">
                  <a:latin typeface="幼圆" panose="02010509060101010101" pitchFamily="49" charset="-122"/>
                </a:rPr>
                <a:t>均方误差</a:t>
              </a:r>
              <a:r>
                <a:rPr lang="zh-CN" altLang="en-US" dirty="0">
                  <a:latin typeface="幼圆" panose="02010509060101010101" pitchFamily="49" charset="-122"/>
                </a:rPr>
                <a:t>”：</a:t>
              </a:r>
            </a:p>
          </p:txBody>
        </p:sp>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988" y="4151089"/>
              <a:ext cx="3735338" cy="63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0646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solidFill>
                  <a:srgbClr val="C00000"/>
                </a:solidFill>
                <a:latin typeface="幼圆" panose="02010509060101010101" pitchFamily="49" charset="-122"/>
                <a:ea typeface="幼圆" panose="02010509060101010101" pitchFamily="49" charset="-122"/>
              </a:rPr>
              <a:t>分类</a:t>
            </a:r>
          </a:p>
        </p:txBody>
      </p:sp>
      <p:sp>
        <p:nvSpPr>
          <p:cNvPr id="13" name="内容占位符 2"/>
          <p:cNvSpPr txBox="1">
            <a:spLocks/>
          </p:cNvSpPr>
          <p:nvPr/>
        </p:nvSpPr>
        <p:spPr>
          <a:xfrm>
            <a:off x="766992" y="1486946"/>
            <a:ext cx="7045367" cy="158201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对于</a:t>
            </a:r>
            <a:r>
              <a:rPr lang="zh-CN" altLang="en-US" dirty="0">
                <a:solidFill>
                  <a:srgbClr val="0000FF"/>
                </a:solidFill>
                <a:latin typeface="幼圆" panose="02010509060101010101" pitchFamily="49" charset="-122"/>
              </a:rPr>
              <a:t>分类任务</a:t>
            </a:r>
            <a:r>
              <a:rPr lang="en-US" altLang="zh-CN" dirty="0">
                <a:latin typeface="幼圆" panose="02010509060101010101" pitchFamily="49" charset="-122"/>
              </a:rPr>
              <a:t>,</a:t>
            </a:r>
            <a:r>
              <a:rPr lang="zh-CN" altLang="en-US" dirty="0">
                <a:latin typeface="幼圆" panose="02010509060101010101" pitchFamily="49" charset="-122"/>
              </a:rPr>
              <a:t>错误率和精度是最常用的两种性能度量：</a:t>
            </a:r>
            <a:endParaRPr lang="en-US" altLang="zh-CN" dirty="0">
              <a:latin typeface="幼圆" panose="02010509060101010101" pitchFamily="49" charset="-122"/>
            </a:endParaRPr>
          </a:p>
          <a:p>
            <a:pPr lvl="2">
              <a:buClr>
                <a:srgbClr val="00B050"/>
              </a:buClr>
              <a:buFont typeface="Wingdings" panose="05000000000000000000" pitchFamily="2" charset="2"/>
              <a:buChar char="p"/>
            </a:pPr>
            <a:r>
              <a:rPr lang="zh-CN" altLang="en-US" sz="2000" dirty="0">
                <a:latin typeface="幼圆" panose="02010509060101010101" pitchFamily="49" charset="-122"/>
              </a:rPr>
              <a:t>错误率：分错样本占样本总数的比例</a:t>
            </a:r>
            <a:endParaRPr lang="en-US" altLang="zh-CN" sz="2000" dirty="0">
              <a:latin typeface="幼圆" panose="02010509060101010101" pitchFamily="49" charset="-122"/>
            </a:endParaRPr>
          </a:p>
          <a:p>
            <a:pPr lvl="2">
              <a:buClr>
                <a:srgbClr val="00B050"/>
              </a:buClr>
              <a:buFont typeface="Wingdings" panose="05000000000000000000" pitchFamily="2" charset="2"/>
              <a:buChar char="p"/>
            </a:pPr>
            <a:r>
              <a:rPr lang="zh-CN" altLang="en-US" sz="2000" dirty="0">
                <a:latin typeface="幼圆" panose="02010509060101010101" pitchFamily="49" charset="-122"/>
              </a:rPr>
              <a:t>精度：分对样本占样本总数的比率</a:t>
            </a:r>
            <a:endParaRPr lang="en-US" altLang="zh-CN" sz="2000" dirty="0">
              <a:latin typeface="幼圆" panose="02010509060101010101" pitchFamily="49" charset="-122"/>
            </a:endParaRPr>
          </a:p>
        </p:txBody>
      </p:sp>
      <p:pic>
        <p:nvPicPr>
          <p:cNvPr id="1331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084" y="3839284"/>
            <a:ext cx="3623533" cy="80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839284"/>
            <a:ext cx="3898776" cy="117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47068" y="3327400"/>
            <a:ext cx="1638300" cy="381000"/>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分类错误率</a:t>
            </a:r>
          </a:p>
        </p:txBody>
      </p:sp>
      <p:sp>
        <p:nvSpPr>
          <p:cNvPr id="28" name="TextBox 27"/>
          <p:cNvSpPr txBox="1"/>
          <p:nvPr/>
        </p:nvSpPr>
        <p:spPr>
          <a:xfrm>
            <a:off x="6300192" y="3416387"/>
            <a:ext cx="1638300" cy="381000"/>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精 度</a:t>
            </a:r>
          </a:p>
        </p:txBody>
      </p:sp>
      <p:sp>
        <p:nvSpPr>
          <p:cNvPr id="4" name="文本框 3">
            <a:extLst>
              <a:ext uri="{FF2B5EF4-FFF2-40B4-BE49-F238E27FC236}">
                <a16:creationId xmlns:a16="http://schemas.microsoft.com/office/drawing/2014/main" id="{E09734CF-12D0-B054-6892-8F01EB4B992D}"/>
              </a:ext>
            </a:extLst>
          </p:cNvPr>
          <p:cNvSpPr txBox="1"/>
          <p:nvPr/>
        </p:nvSpPr>
        <p:spPr>
          <a:xfrm>
            <a:off x="1728192" y="5490605"/>
            <a:ext cx="5580112" cy="369332"/>
          </a:xfrm>
          <a:prstGeom prst="rect">
            <a:avLst/>
          </a:prstGeom>
          <a:noFill/>
        </p:spPr>
        <p:txBody>
          <a:bodyPr wrap="square">
            <a:spAutoFit/>
          </a:bodyPr>
          <a:lstStyle/>
          <a:p>
            <a:r>
              <a:rPr lang="en-US" altLang="zh-CN" sz="1800" kern="0" dirty="0">
                <a:solidFill>
                  <a:srgbClr val="000000"/>
                </a:solidFill>
                <a:latin typeface="幼圆" pitchFamily="49" charset="-122"/>
                <a:ea typeface="幼圆" pitchFamily="49" charset="-122"/>
                <a:cs typeface="Verdana" panose="020B0604030504040204" pitchFamily="34" charset="0"/>
              </a:rPr>
              <a:t> </a:t>
            </a:r>
            <a:r>
              <a:rPr lang="en-US" altLang="zh-CN" sz="1800" b="1" kern="0" dirty="0">
                <a:solidFill>
                  <a:srgbClr val="C00000"/>
                </a:solidFill>
                <a:latin typeface="幼圆" pitchFamily="49" charset="-122"/>
                <a:ea typeface="幼圆" pitchFamily="49" charset="-122"/>
                <a:cs typeface="Verdana" panose="020B0604030504040204" pitchFamily="34" charset="0"/>
              </a:rPr>
              <a:t>Ⅱ(·)</a:t>
            </a:r>
            <a:r>
              <a:rPr lang="zh-CN" altLang="en-US" sz="1800" b="1" kern="0" dirty="0">
                <a:solidFill>
                  <a:srgbClr val="C00000"/>
                </a:solidFill>
                <a:latin typeface="幼圆" pitchFamily="49" charset="-122"/>
                <a:ea typeface="幼圆" pitchFamily="49" charset="-122"/>
                <a:cs typeface="Verdana" panose="020B0604030504040204" pitchFamily="34" charset="0"/>
              </a:rPr>
              <a:t>为指示函数，若</a:t>
            </a:r>
            <a:r>
              <a:rPr lang="en-US" altLang="zh-CN" sz="1800" b="1" kern="0" dirty="0">
                <a:solidFill>
                  <a:srgbClr val="C00000"/>
                </a:solidFill>
                <a:latin typeface="幼圆" pitchFamily="49" charset="-122"/>
                <a:ea typeface="幼圆" pitchFamily="49" charset="-122"/>
                <a:cs typeface="Verdana" panose="020B0604030504040204" pitchFamily="34" charset="0"/>
              </a:rPr>
              <a:t>·</a:t>
            </a:r>
            <a:r>
              <a:rPr lang="zh-CN" altLang="en-US" sz="1800" b="1" kern="0" dirty="0">
                <a:solidFill>
                  <a:srgbClr val="C00000"/>
                </a:solidFill>
                <a:latin typeface="幼圆" pitchFamily="49" charset="-122"/>
                <a:ea typeface="幼圆" pitchFamily="49" charset="-122"/>
                <a:cs typeface="Verdana" panose="020B0604030504040204" pitchFamily="34" charset="0"/>
              </a:rPr>
              <a:t>为真取值</a:t>
            </a:r>
            <a:r>
              <a:rPr lang="en-US" altLang="zh-CN" sz="1800" b="1" kern="0" dirty="0">
                <a:solidFill>
                  <a:srgbClr val="C00000"/>
                </a:solidFill>
                <a:latin typeface="幼圆" pitchFamily="49" charset="-122"/>
                <a:ea typeface="幼圆" pitchFamily="49" charset="-122"/>
                <a:cs typeface="Verdana" panose="020B0604030504040204" pitchFamily="34" charset="0"/>
              </a:rPr>
              <a:t>1</a:t>
            </a:r>
            <a:r>
              <a:rPr lang="zh-CN" altLang="en-US" sz="1800" b="1" kern="0" dirty="0">
                <a:solidFill>
                  <a:srgbClr val="C00000"/>
                </a:solidFill>
                <a:latin typeface="幼圆" pitchFamily="49" charset="-122"/>
                <a:ea typeface="幼圆" pitchFamily="49" charset="-122"/>
                <a:cs typeface="Verdana" panose="020B0604030504040204" pitchFamily="34" charset="0"/>
              </a:rPr>
              <a:t>，否则取值</a:t>
            </a:r>
            <a:r>
              <a:rPr lang="en-US" altLang="zh-CN" sz="1800" b="1" kern="0" dirty="0">
                <a:solidFill>
                  <a:srgbClr val="C00000"/>
                </a:solidFill>
                <a:latin typeface="幼圆" pitchFamily="49" charset="-122"/>
                <a:ea typeface="幼圆" pitchFamily="49" charset="-122"/>
                <a:cs typeface="Verdana" panose="020B0604030504040204" pitchFamily="34" charset="0"/>
              </a:rPr>
              <a:t>0</a:t>
            </a:r>
            <a:endParaRPr lang="zh-CN" altLang="en-US" dirty="0"/>
          </a:p>
        </p:txBody>
      </p:sp>
    </p:spTree>
    <p:extLst>
      <p:ext uri="{BB962C8B-B14F-4D97-AF65-F5344CB8AC3E}">
        <p14:creationId xmlns:p14="http://schemas.microsoft.com/office/powerpoint/2010/main" val="243541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9"/>
                                        </p:tgtEl>
                                        <p:attrNameLst>
                                          <p:attrName>style.visibility</p:attrName>
                                        </p:attrNameLst>
                                      </p:cBhvr>
                                      <p:to>
                                        <p:strVal val="visible"/>
                                      </p:to>
                                    </p:set>
                                    <p:animEffect transition="in" filter="fade">
                                      <p:cBhvr>
                                        <p:cTn id="7" dur="1000"/>
                                        <p:tgtEl>
                                          <p:spTgt spid="13319"/>
                                        </p:tgtEl>
                                      </p:cBhvr>
                                    </p:animEffect>
                                    <p:anim calcmode="lin" valueType="num">
                                      <p:cBhvr>
                                        <p:cTn id="8" dur="1000" fill="hold"/>
                                        <p:tgtEl>
                                          <p:spTgt spid="13319"/>
                                        </p:tgtEl>
                                        <p:attrNameLst>
                                          <p:attrName>ppt_x</p:attrName>
                                        </p:attrNameLst>
                                      </p:cBhvr>
                                      <p:tavLst>
                                        <p:tav tm="0">
                                          <p:val>
                                            <p:strVal val="#ppt_x"/>
                                          </p:val>
                                        </p:tav>
                                        <p:tav tm="100000">
                                          <p:val>
                                            <p:strVal val="#ppt_x"/>
                                          </p:val>
                                        </p:tav>
                                      </p:tavLst>
                                    </p:anim>
                                    <p:anim calcmode="lin" valueType="num">
                                      <p:cBhvr>
                                        <p:cTn id="9" dur="1000" fill="hold"/>
                                        <p:tgtEl>
                                          <p:spTgt spid="133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320"/>
                                        </p:tgtEl>
                                        <p:attrNameLst>
                                          <p:attrName>style.visibility</p:attrName>
                                        </p:attrNameLst>
                                      </p:cBhvr>
                                      <p:to>
                                        <p:strVal val="visible"/>
                                      </p:to>
                                    </p:set>
                                    <p:animEffect transition="in" filter="fade">
                                      <p:cBhvr>
                                        <p:cTn id="17" dur="1000"/>
                                        <p:tgtEl>
                                          <p:spTgt spid="13320"/>
                                        </p:tgtEl>
                                      </p:cBhvr>
                                    </p:animEffect>
                                    <p:anim calcmode="lin" valueType="num">
                                      <p:cBhvr>
                                        <p:cTn id="18" dur="1000" fill="hold"/>
                                        <p:tgtEl>
                                          <p:spTgt spid="13320"/>
                                        </p:tgtEl>
                                        <p:attrNameLst>
                                          <p:attrName>ppt_x</p:attrName>
                                        </p:attrNameLst>
                                      </p:cBhvr>
                                      <p:tavLst>
                                        <p:tav tm="0">
                                          <p:val>
                                            <p:strVal val="#ppt_x"/>
                                          </p:val>
                                        </p:tav>
                                        <p:tav tm="100000">
                                          <p:val>
                                            <p:strVal val="#ppt_x"/>
                                          </p:val>
                                        </p:tav>
                                      </p:tavLst>
                                    </p:anim>
                                    <p:anim calcmode="lin" valueType="num">
                                      <p:cBhvr>
                                        <p:cTn id="19" dur="1000" fill="hold"/>
                                        <p:tgtEl>
                                          <p:spTgt spid="133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solidFill>
                  <a:srgbClr val="C00000"/>
                </a:solidFill>
                <a:latin typeface="幼圆" panose="02010509060101010101" pitchFamily="49" charset="-122"/>
                <a:ea typeface="幼圆" panose="02010509060101010101" pitchFamily="49" charset="-122"/>
              </a:rPr>
              <a:t>检索</a:t>
            </a:r>
          </a:p>
        </p:txBody>
      </p:sp>
      <p:sp>
        <p:nvSpPr>
          <p:cNvPr id="13" name="内容占位符 2"/>
          <p:cNvSpPr txBox="1">
            <a:spLocks/>
          </p:cNvSpPr>
          <p:nvPr/>
        </p:nvSpPr>
        <p:spPr>
          <a:xfrm>
            <a:off x="766992" y="1486947"/>
            <a:ext cx="7405407" cy="1156732"/>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800"/>
              </a:lnSpc>
              <a:buClr>
                <a:srgbClr val="00B050"/>
              </a:buClr>
              <a:buFont typeface="Wingdings" panose="05000000000000000000" pitchFamily="2" charset="2"/>
              <a:buChar char="p"/>
            </a:pPr>
            <a:r>
              <a:rPr lang="zh-CN" altLang="en-US" b="1" dirty="0">
                <a:solidFill>
                  <a:srgbClr val="0000FF"/>
                </a:solidFill>
                <a:latin typeface="幼圆" panose="02010509060101010101" pitchFamily="49" charset="-122"/>
              </a:rPr>
              <a:t>查准率</a:t>
            </a:r>
            <a:r>
              <a:rPr lang="en-US" altLang="zh-CN" b="1" dirty="0">
                <a:solidFill>
                  <a:srgbClr val="0000FF"/>
                </a:solidFill>
                <a:latin typeface="幼圆" panose="02010509060101010101" pitchFamily="49" charset="-122"/>
              </a:rPr>
              <a:t>-</a:t>
            </a:r>
            <a:r>
              <a:rPr lang="zh-CN" altLang="en-US" b="1" dirty="0">
                <a:solidFill>
                  <a:srgbClr val="0000FF"/>
                </a:solidFill>
                <a:latin typeface="幼圆" panose="02010509060101010101" pitchFamily="49" charset="-122"/>
              </a:rPr>
              <a:t>查全率</a:t>
            </a:r>
            <a:r>
              <a:rPr lang="zh-CN" altLang="en-US" dirty="0">
                <a:latin typeface="幼圆" panose="02010509060101010101" pitchFamily="49" charset="-122"/>
              </a:rPr>
              <a:t>：</a:t>
            </a:r>
            <a:r>
              <a:rPr lang="zh-CN" altLang="en-US" dirty="0">
                <a:solidFill>
                  <a:srgbClr val="0000FF"/>
                </a:solidFill>
                <a:latin typeface="幼圆" panose="02010509060101010101" pitchFamily="49" charset="-122"/>
              </a:rPr>
              <a:t>信息检索</a:t>
            </a:r>
            <a:r>
              <a:rPr lang="zh-CN" altLang="en-US" dirty="0">
                <a:latin typeface="幼圆" panose="02010509060101010101" pitchFamily="49" charset="-122"/>
              </a:rPr>
              <a:t>、</a:t>
            </a:r>
            <a:r>
              <a:rPr lang="en-US" altLang="zh-CN" dirty="0">
                <a:latin typeface="幼圆" panose="02010509060101010101" pitchFamily="49" charset="-122"/>
              </a:rPr>
              <a:t>Web</a:t>
            </a:r>
            <a:r>
              <a:rPr lang="zh-CN" altLang="en-US" dirty="0">
                <a:latin typeface="幼圆" panose="02010509060101010101" pitchFamily="49" charset="-122"/>
              </a:rPr>
              <a:t>搜索等场景中经常需要衡量</a:t>
            </a:r>
            <a:r>
              <a:rPr lang="zh-CN" altLang="en-US" b="1" dirty="0">
                <a:latin typeface="幼圆" panose="02010509060101010101" pitchFamily="49" charset="-122"/>
              </a:rPr>
              <a:t>正例被预测</a:t>
            </a:r>
            <a:r>
              <a:rPr lang="zh-CN" altLang="en-US" dirty="0">
                <a:latin typeface="幼圆" panose="02010509060101010101" pitchFamily="49" charset="-122"/>
              </a:rPr>
              <a:t>出来的比率或者</a:t>
            </a:r>
            <a:r>
              <a:rPr lang="zh-CN" altLang="en-US" b="1" dirty="0">
                <a:latin typeface="幼圆" panose="02010509060101010101" pitchFamily="49" charset="-122"/>
              </a:rPr>
              <a:t>预测</a:t>
            </a:r>
            <a:r>
              <a:rPr lang="zh-CN" altLang="en-US" dirty="0">
                <a:latin typeface="幼圆" panose="02010509060101010101" pitchFamily="49" charset="-122"/>
              </a:rPr>
              <a:t>出来的</a:t>
            </a:r>
            <a:r>
              <a:rPr lang="zh-CN" altLang="en-US" b="1" dirty="0">
                <a:latin typeface="幼圆" panose="02010509060101010101" pitchFamily="49" charset="-122"/>
              </a:rPr>
              <a:t>正例中正确</a:t>
            </a:r>
            <a:r>
              <a:rPr lang="zh-CN" altLang="en-US" dirty="0">
                <a:latin typeface="幼圆" panose="02010509060101010101" pitchFamily="49" charset="-122"/>
              </a:rPr>
              <a:t>的比率，此时查准率和查全率比错误率和精度更适合。</a:t>
            </a:r>
          </a:p>
        </p:txBody>
      </p:sp>
      <p:sp>
        <p:nvSpPr>
          <p:cNvPr id="8" name="内容占位符 2"/>
          <p:cNvSpPr txBox="1">
            <a:spLocks/>
          </p:cNvSpPr>
          <p:nvPr/>
        </p:nvSpPr>
        <p:spPr>
          <a:xfrm>
            <a:off x="766993" y="29093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统计真实标记和预测结果的</a:t>
            </a:r>
            <a:r>
              <a:rPr lang="zh-CN" altLang="en-US" b="1" dirty="0">
                <a:latin typeface="幼圆" panose="02010509060101010101" pitchFamily="49" charset="-122"/>
              </a:rPr>
              <a:t>组合</a:t>
            </a:r>
            <a:r>
              <a:rPr lang="zh-CN" altLang="en-US" dirty="0">
                <a:latin typeface="幼圆" panose="02010509060101010101" pitchFamily="49" charset="-122"/>
              </a:rPr>
              <a:t>可以得到“</a:t>
            </a:r>
            <a:r>
              <a:rPr lang="zh-CN" altLang="en-US" b="1" dirty="0">
                <a:solidFill>
                  <a:srgbClr val="0000FF"/>
                </a:solidFill>
                <a:latin typeface="幼圆" panose="02010509060101010101" pitchFamily="49" charset="-122"/>
              </a:rPr>
              <a:t>混淆矩阵</a:t>
            </a:r>
            <a:r>
              <a:rPr lang="zh-CN" altLang="en-US" dirty="0">
                <a:latin typeface="幼圆" panose="02010509060101010101" pitchFamily="49" charset="-122"/>
              </a:rPr>
              <a:t>”</a:t>
            </a:r>
          </a:p>
        </p:txBody>
      </p:sp>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8637" y="3951074"/>
            <a:ext cx="3975664" cy="142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461000" y="4292813"/>
            <a:ext cx="942975" cy="369332"/>
          </a:xfrm>
          <a:prstGeom prst="rect">
            <a:avLst/>
          </a:prstGeom>
          <a:noFill/>
        </p:spPr>
        <p:txBody>
          <a:bodyPr wrap="square" rtlCol="0">
            <a:spAutoFit/>
          </a:bodyPr>
          <a:lstStyle/>
          <a:p>
            <a:r>
              <a:rPr lang="zh-CN" altLang="en-US" dirty="0"/>
              <a:t>查准率</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4235523"/>
            <a:ext cx="12319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486400" y="4927813"/>
            <a:ext cx="942975" cy="369332"/>
          </a:xfrm>
          <a:prstGeom prst="rect">
            <a:avLst/>
          </a:prstGeom>
          <a:noFill/>
        </p:spPr>
        <p:txBody>
          <a:bodyPr wrap="square" rtlCol="0">
            <a:spAutoFit/>
          </a:bodyPr>
          <a:lstStyle/>
          <a:p>
            <a:r>
              <a:rPr lang="zh-CN" altLang="en-US" dirty="0"/>
              <a:t>查全率</a:t>
            </a:r>
          </a:p>
        </p:txBody>
      </p:sp>
      <p:pic>
        <p:nvPicPr>
          <p:cNvPr id="14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348" y="4919315"/>
            <a:ext cx="1204227" cy="42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05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fade">
                                      <p:cBhvr>
                                        <p:cTn id="12" dur="1000"/>
                                        <p:tgtEl>
                                          <p:spTgt spid="14340"/>
                                        </p:tgtEl>
                                      </p:cBhvr>
                                    </p:animEffect>
                                    <p:anim calcmode="lin" valueType="num">
                                      <p:cBhvr>
                                        <p:cTn id="13" dur="1000" fill="hold"/>
                                        <p:tgtEl>
                                          <p:spTgt spid="14340"/>
                                        </p:tgtEl>
                                        <p:attrNameLst>
                                          <p:attrName>ppt_x</p:attrName>
                                        </p:attrNameLst>
                                      </p:cBhvr>
                                      <p:tavLst>
                                        <p:tav tm="0">
                                          <p:val>
                                            <p:strVal val="#ppt_x"/>
                                          </p:val>
                                        </p:tav>
                                        <p:tav tm="100000">
                                          <p:val>
                                            <p:strVal val="#ppt_x"/>
                                          </p:val>
                                        </p:tav>
                                      </p:tavLst>
                                    </p:anim>
                                    <p:anim calcmode="lin" valueType="num">
                                      <p:cBhvr>
                                        <p:cTn id="14" dur="1000" fill="hold"/>
                                        <p:tgtEl>
                                          <p:spTgt spid="143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fade">
                                      <p:cBhvr>
                                        <p:cTn id="22" dur="1000"/>
                                        <p:tgtEl>
                                          <p:spTgt spid="14341"/>
                                        </p:tgtEl>
                                      </p:cBhvr>
                                    </p:animEffect>
                                    <p:anim calcmode="lin" valueType="num">
                                      <p:cBhvr>
                                        <p:cTn id="23" dur="1000" fill="hold"/>
                                        <p:tgtEl>
                                          <p:spTgt spid="14341"/>
                                        </p:tgtEl>
                                        <p:attrNameLst>
                                          <p:attrName>ppt_x</p:attrName>
                                        </p:attrNameLst>
                                      </p:cBhvr>
                                      <p:tavLst>
                                        <p:tav tm="0">
                                          <p:val>
                                            <p:strVal val="#ppt_x"/>
                                          </p:val>
                                        </p:tav>
                                        <p:tav tm="100000">
                                          <p:val>
                                            <p:strVal val="#ppt_x"/>
                                          </p:val>
                                        </p:tav>
                                      </p:tavLst>
                                    </p:anim>
                                    <p:anim calcmode="lin" valueType="num">
                                      <p:cBhvr>
                                        <p:cTn id="24" dur="1000" fill="hold"/>
                                        <p:tgtEl>
                                          <p:spTgt spid="143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342"/>
                                        </p:tgtEl>
                                        <p:attrNameLst>
                                          <p:attrName>style.visibility</p:attrName>
                                        </p:attrNameLst>
                                      </p:cBhvr>
                                      <p:to>
                                        <p:strVal val="visible"/>
                                      </p:to>
                                    </p:set>
                                    <p:animEffect transition="in" filter="fade">
                                      <p:cBhvr>
                                        <p:cTn id="32" dur="1000"/>
                                        <p:tgtEl>
                                          <p:spTgt spid="14342"/>
                                        </p:tgtEl>
                                      </p:cBhvr>
                                    </p:animEffect>
                                    <p:anim calcmode="lin" valueType="num">
                                      <p:cBhvr>
                                        <p:cTn id="33" dur="1000" fill="hold"/>
                                        <p:tgtEl>
                                          <p:spTgt spid="14342"/>
                                        </p:tgtEl>
                                        <p:attrNameLst>
                                          <p:attrName>ppt_x</p:attrName>
                                        </p:attrNameLst>
                                      </p:cBhvr>
                                      <p:tavLst>
                                        <p:tav tm="0">
                                          <p:val>
                                            <p:strVal val="#ppt_x"/>
                                          </p:val>
                                        </p:tav>
                                        <p:tav tm="100000">
                                          <p:val>
                                            <p:strVal val="#ppt_x"/>
                                          </p:val>
                                        </p:tav>
                                      </p:tavLst>
                                    </p:anim>
                                    <p:anim calcmode="lin" valueType="num">
                                      <p:cBhvr>
                                        <p:cTn id="34" dur="1000" fill="hold"/>
                                        <p:tgtEl>
                                          <p:spTgt spid="14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经验误差与过拟合</a:t>
            </a:r>
            <a:endParaRPr lang="en-US" altLang="zh-CN" sz="2400" b="1"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原则</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评估方法</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性能度量</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指标</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比较检验</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性能比较</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偏差与方差</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 </a:t>
            </a:r>
            <a:r>
              <a:rPr lang="zh-CN" altLang="en-US" sz="2000" b="1" dirty="0">
                <a:latin typeface="幼圆" panose="02010509060101010101" pitchFamily="49" charset="-122"/>
                <a:ea typeface="幼圆" panose="02010509060101010101" pitchFamily="49" charset="-122"/>
              </a:rPr>
              <a:t>性能解释</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2405360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1763688" y="908720"/>
            <a:ext cx="4608512" cy="504056"/>
          </a:xfrm>
        </p:spPr>
        <p:txBody>
          <a:bodyPr anchor="b">
            <a:noAutofit/>
          </a:bodyPr>
          <a:lstStyle/>
          <a:p>
            <a:pPr algn="ctr" eaLnBrk="1" hangingPunct="1">
              <a:spcBef>
                <a:spcPct val="0"/>
              </a:spcBef>
              <a:defRPr/>
            </a:pPr>
            <a:r>
              <a:rPr altLang="en-US" sz="4000" dirty="0" err="1">
                <a:latin typeface="幼圆" panose="02010509060101010101" pitchFamily="49" charset="-122"/>
                <a:ea typeface="幼圆" panose="02010509060101010101" pitchFamily="49" charset="-122"/>
                <a:cs typeface="+mj-cs"/>
              </a:rPr>
              <a:t>分类评价指标</a:t>
            </a:r>
            <a:endParaRPr altLang="en-US" sz="4000" dirty="0">
              <a:latin typeface="幼圆" panose="02010509060101010101" pitchFamily="49" charset="-122"/>
              <a:ea typeface="幼圆" panose="02010509060101010101" pitchFamily="49" charset="-122"/>
              <a:cs typeface="+mj-cs"/>
            </a:endParaRPr>
          </a:p>
        </p:txBody>
      </p:sp>
      <p:sp>
        <p:nvSpPr>
          <p:cNvPr id="47107" name="内容占位符 9"/>
          <p:cNvSpPr>
            <a:spLocks noGrp="1"/>
          </p:cNvSpPr>
          <p:nvPr>
            <p:ph sz="half" idx="2"/>
          </p:nvPr>
        </p:nvSpPr>
        <p:spPr>
          <a:xfrm>
            <a:off x="467544" y="1844825"/>
            <a:ext cx="8496944" cy="3600400"/>
          </a:xfrm>
        </p:spPr>
        <p:txBody>
          <a:bodyPr>
            <a:noAutofit/>
          </a:bodyPr>
          <a:lstStyle/>
          <a:p>
            <a:pPr eaLnBrk="1" hangingPunct="1">
              <a:lnSpc>
                <a:spcPct val="150000"/>
              </a:lnSpc>
              <a:buClr>
                <a:srgbClr val="00B050"/>
              </a:buClr>
              <a:buFont typeface="Wingdings" panose="05000000000000000000" pitchFamily="2" charset="2"/>
              <a:buChar char="p"/>
            </a:pPr>
            <a:r>
              <a:rPr altLang="en-US" sz="2000" dirty="0" err="1">
                <a:latin typeface="幼圆" panose="02010509060101010101" pitchFamily="49" charset="-122"/>
                <a:ea typeface="幼圆" panose="02010509060101010101" pitchFamily="49" charset="-122"/>
              </a:rPr>
              <a:t>混淆矩阵</a:t>
            </a:r>
            <a:r>
              <a:rPr lang="en-US" altLang="zh-CN" sz="2000" dirty="0">
                <a:latin typeface="幼圆" panose="02010509060101010101" pitchFamily="49" charset="-122"/>
                <a:ea typeface="幼圆" panose="02010509060101010101" pitchFamily="49" charset="-122"/>
              </a:rPr>
              <a:t> Confusion Matrix</a:t>
            </a:r>
          </a:p>
          <a:p>
            <a:pPr lvl="1" eaLnBrk="1" hangingPunct="1">
              <a:lnSpc>
                <a:spcPct val="150000"/>
              </a:lnSpc>
              <a:buClr>
                <a:srgbClr val="00B050"/>
              </a:buClr>
              <a:buFont typeface="Wingdings" panose="05000000000000000000" pitchFamily="2" charset="2"/>
              <a:buChar char="p"/>
            </a:pPr>
            <a:r>
              <a:rPr lang="en-US" altLang="en-US" dirty="0">
                <a:latin typeface="幼圆" panose="02010509060101010101" pitchFamily="49" charset="-122"/>
                <a:ea typeface="幼圆" panose="02010509060101010101" pitchFamily="49" charset="-122"/>
              </a:rPr>
              <a:t>True Positive(</a:t>
            </a:r>
            <a:r>
              <a:rPr altLang="en-US" dirty="0" err="1">
                <a:latin typeface="幼圆" panose="02010509060101010101" pitchFamily="49" charset="-122"/>
                <a:ea typeface="幼圆" panose="02010509060101010101" pitchFamily="49" charset="-122"/>
              </a:rPr>
              <a:t>真正</a:t>
            </a:r>
            <a:r>
              <a:rPr lang="en-US" altLang="zh-CN" dirty="0">
                <a:latin typeface="幼圆" panose="02010509060101010101" pitchFamily="49" charset="-122"/>
                <a:ea typeface="幼圆" panose="02010509060101010101" pitchFamily="49" charset="-122"/>
              </a:rPr>
              <a:t>, </a:t>
            </a:r>
            <a:r>
              <a:rPr lang="en-US" altLang="en-US" dirty="0">
                <a:latin typeface="幼圆" panose="02010509060101010101" pitchFamily="49" charset="-122"/>
                <a:ea typeface="幼圆" panose="02010509060101010101" pitchFamily="49" charset="-122"/>
              </a:rPr>
              <a:t>TP)：</a:t>
            </a:r>
            <a:r>
              <a:rPr altLang="en-US" dirty="0" err="1">
                <a:latin typeface="幼圆" panose="02010509060101010101" pitchFamily="49" charset="-122"/>
                <a:ea typeface="幼圆" panose="02010509060101010101" pitchFamily="49" charset="-122"/>
              </a:rPr>
              <a:t>将正类预测为正类数</a:t>
            </a:r>
            <a:r>
              <a:rPr lang="en-US" altLang="zh-CN" dirty="0">
                <a:latin typeface="幼圆" panose="02010509060101010101" pitchFamily="49" charset="-122"/>
                <a:ea typeface="幼圆" panose="02010509060101010101" pitchFamily="49" charset="-122"/>
              </a:rPr>
              <a:t>.</a:t>
            </a:r>
          </a:p>
          <a:p>
            <a:pPr lvl="1" eaLnBrk="1" hangingPunct="1">
              <a:lnSpc>
                <a:spcPct val="150000"/>
              </a:lnSpc>
              <a:buClr>
                <a:srgbClr val="00B050"/>
              </a:buClr>
              <a:buFont typeface="Wingdings" panose="05000000000000000000" pitchFamily="2" charset="2"/>
              <a:buChar char="p"/>
            </a:pPr>
            <a:r>
              <a:rPr lang="en-US" altLang="en-US" dirty="0">
                <a:latin typeface="幼圆" panose="02010509060101010101" pitchFamily="49" charset="-122"/>
                <a:ea typeface="幼圆" panose="02010509060101010101" pitchFamily="49" charset="-122"/>
              </a:rPr>
              <a:t>True Negative(</a:t>
            </a:r>
            <a:r>
              <a:rPr altLang="en-US" dirty="0" err="1">
                <a:latin typeface="幼圆" panose="02010509060101010101" pitchFamily="49" charset="-122"/>
                <a:ea typeface="幼圆" panose="02010509060101010101" pitchFamily="49" charset="-122"/>
              </a:rPr>
              <a:t>真负</a:t>
            </a:r>
            <a:r>
              <a:rPr altLang="en-US" dirty="0">
                <a:latin typeface="幼圆" panose="02010509060101010101" pitchFamily="49" charset="-122"/>
                <a:ea typeface="幼圆" panose="02010509060101010101" pitchFamily="49" charset="-122"/>
              </a:rPr>
              <a:t> </a:t>
            </a:r>
            <a:r>
              <a:rPr lang="en-US" altLang="zh-CN" dirty="0">
                <a:latin typeface="幼圆" panose="02010509060101010101" pitchFamily="49" charset="-122"/>
                <a:ea typeface="幼圆" panose="02010509060101010101" pitchFamily="49" charset="-122"/>
              </a:rPr>
              <a:t>, </a:t>
            </a:r>
            <a:r>
              <a:rPr lang="en-US" altLang="en-US" dirty="0">
                <a:latin typeface="幼圆" panose="02010509060101010101" pitchFamily="49" charset="-122"/>
                <a:ea typeface="幼圆" panose="02010509060101010101" pitchFamily="49" charset="-122"/>
              </a:rPr>
              <a:t>TN)：</a:t>
            </a:r>
            <a:r>
              <a:rPr altLang="en-US" dirty="0" err="1">
                <a:latin typeface="幼圆" panose="02010509060101010101" pitchFamily="49" charset="-122"/>
                <a:ea typeface="幼圆" panose="02010509060101010101" pitchFamily="49" charset="-122"/>
              </a:rPr>
              <a:t>将负类预测为负类数</a:t>
            </a:r>
            <a:r>
              <a:rPr lang="en-US" altLang="zh-CN" dirty="0">
                <a:latin typeface="幼圆" panose="02010509060101010101" pitchFamily="49" charset="-122"/>
                <a:ea typeface="幼圆" panose="02010509060101010101" pitchFamily="49" charset="-122"/>
              </a:rPr>
              <a:t>.</a:t>
            </a:r>
          </a:p>
          <a:p>
            <a:pPr lvl="1" eaLnBrk="1" hangingPunct="1">
              <a:lnSpc>
                <a:spcPct val="150000"/>
              </a:lnSpc>
              <a:buClr>
                <a:srgbClr val="00B050"/>
              </a:buClr>
              <a:buFont typeface="Wingdings" panose="05000000000000000000" pitchFamily="2" charset="2"/>
              <a:buChar char="p"/>
            </a:pPr>
            <a:r>
              <a:rPr lang="en-US" altLang="en-US" dirty="0">
                <a:latin typeface="幼圆" panose="02010509060101010101" pitchFamily="49" charset="-122"/>
                <a:ea typeface="幼圆" panose="02010509060101010101" pitchFamily="49" charset="-122"/>
              </a:rPr>
              <a:t>False Positive(</a:t>
            </a:r>
            <a:r>
              <a:rPr altLang="en-US" dirty="0" err="1">
                <a:latin typeface="幼圆" panose="02010509060101010101" pitchFamily="49" charset="-122"/>
                <a:ea typeface="幼圆" panose="02010509060101010101" pitchFamily="49" charset="-122"/>
              </a:rPr>
              <a:t>假正</a:t>
            </a:r>
            <a:r>
              <a:rPr lang="en-US" altLang="zh-CN" dirty="0">
                <a:latin typeface="幼圆" panose="02010509060101010101" pitchFamily="49" charset="-122"/>
                <a:ea typeface="幼圆" panose="02010509060101010101" pitchFamily="49" charset="-122"/>
              </a:rPr>
              <a:t>, </a:t>
            </a:r>
            <a:r>
              <a:rPr lang="en-US" altLang="en-US" dirty="0">
                <a:latin typeface="幼圆" panose="02010509060101010101" pitchFamily="49" charset="-122"/>
                <a:ea typeface="幼圆" panose="02010509060101010101" pitchFamily="49" charset="-122"/>
              </a:rPr>
              <a:t>FP)：</a:t>
            </a:r>
            <a:r>
              <a:rPr altLang="en-US" dirty="0" err="1">
                <a:latin typeface="幼圆" panose="02010509060101010101" pitchFamily="49" charset="-122"/>
                <a:ea typeface="幼圆" panose="02010509060101010101" pitchFamily="49" charset="-122"/>
              </a:rPr>
              <a:t>将负类预测为正类数</a:t>
            </a:r>
            <a:r>
              <a:rPr altLang="en-US" dirty="0">
                <a:latin typeface="幼圆" panose="02010509060101010101" pitchFamily="49" charset="-122"/>
                <a:ea typeface="幼圆" panose="02010509060101010101" pitchFamily="49" charset="-122"/>
              </a:rPr>
              <a:t> → → </a:t>
            </a:r>
            <a:r>
              <a:rPr altLang="en-US" dirty="0" err="1">
                <a:latin typeface="幼圆" panose="02010509060101010101" pitchFamily="49" charset="-122"/>
                <a:ea typeface="幼圆" panose="02010509060101010101" pitchFamily="49" charset="-122"/>
              </a:rPr>
              <a:t>误报</a:t>
            </a:r>
            <a:r>
              <a:rPr altLang="en-US" dirty="0">
                <a:latin typeface="幼圆" panose="02010509060101010101" pitchFamily="49" charset="-122"/>
                <a:ea typeface="幼圆" panose="02010509060101010101" pitchFamily="49" charset="-122"/>
              </a:rPr>
              <a:t> </a:t>
            </a:r>
            <a:r>
              <a:rPr lang="en-US" altLang="zh-CN" dirty="0">
                <a:latin typeface="幼圆" panose="02010509060101010101" pitchFamily="49" charset="-122"/>
                <a:ea typeface="幼圆" panose="02010509060101010101" pitchFamily="49" charset="-122"/>
              </a:rPr>
              <a:t>(</a:t>
            </a:r>
            <a:r>
              <a:rPr lang="en-US" altLang="en-US" dirty="0">
                <a:latin typeface="幼圆" panose="02010509060101010101" pitchFamily="49" charset="-122"/>
                <a:ea typeface="幼圆" panose="02010509060101010101" pitchFamily="49" charset="-122"/>
              </a:rPr>
              <a:t>Type I error).</a:t>
            </a:r>
          </a:p>
          <a:p>
            <a:pPr lvl="1" eaLnBrk="1" hangingPunct="1">
              <a:lnSpc>
                <a:spcPct val="150000"/>
              </a:lnSpc>
              <a:buClr>
                <a:srgbClr val="00B050"/>
              </a:buClr>
              <a:buFont typeface="Wingdings" panose="05000000000000000000" pitchFamily="2" charset="2"/>
              <a:buChar char="p"/>
            </a:pPr>
            <a:r>
              <a:rPr lang="en-US" altLang="en-US" dirty="0">
                <a:latin typeface="幼圆" panose="02010509060101010101" pitchFamily="49" charset="-122"/>
                <a:ea typeface="幼圆" panose="02010509060101010101" pitchFamily="49" charset="-122"/>
              </a:rPr>
              <a:t>False Negative(</a:t>
            </a:r>
            <a:r>
              <a:rPr altLang="en-US" dirty="0" err="1">
                <a:latin typeface="幼圆" panose="02010509060101010101" pitchFamily="49" charset="-122"/>
                <a:ea typeface="幼圆" panose="02010509060101010101" pitchFamily="49" charset="-122"/>
              </a:rPr>
              <a:t>假负</a:t>
            </a:r>
            <a:r>
              <a:rPr altLang="en-US" dirty="0">
                <a:latin typeface="幼圆" panose="02010509060101010101" pitchFamily="49" charset="-122"/>
                <a:ea typeface="幼圆" panose="02010509060101010101" pitchFamily="49" charset="-122"/>
              </a:rPr>
              <a:t> </a:t>
            </a:r>
            <a:r>
              <a:rPr lang="en-US" altLang="zh-CN" dirty="0">
                <a:latin typeface="幼圆" panose="02010509060101010101" pitchFamily="49" charset="-122"/>
                <a:ea typeface="幼圆" panose="02010509060101010101" pitchFamily="49" charset="-122"/>
              </a:rPr>
              <a:t>, </a:t>
            </a:r>
            <a:r>
              <a:rPr lang="en-US" altLang="en-US" dirty="0">
                <a:latin typeface="幼圆" panose="02010509060101010101" pitchFamily="49" charset="-122"/>
                <a:ea typeface="幼圆" panose="02010509060101010101" pitchFamily="49" charset="-122"/>
              </a:rPr>
              <a:t>FN)：</a:t>
            </a:r>
            <a:r>
              <a:rPr altLang="en-US" dirty="0" err="1">
                <a:latin typeface="幼圆" panose="02010509060101010101" pitchFamily="49" charset="-122"/>
                <a:ea typeface="幼圆" panose="02010509060101010101" pitchFamily="49" charset="-122"/>
              </a:rPr>
              <a:t>将正类预测为负类数</a:t>
            </a:r>
            <a:r>
              <a:rPr altLang="en-US" dirty="0">
                <a:latin typeface="幼圆" panose="02010509060101010101" pitchFamily="49" charset="-122"/>
                <a:ea typeface="幼圆" panose="02010509060101010101" pitchFamily="49" charset="-122"/>
              </a:rPr>
              <a:t> → → </a:t>
            </a:r>
            <a:r>
              <a:rPr altLang="en-US" dirty="0" err="1">
                <a:latin typeface="幼圆" panose="02010509060101010101" pitchFamily="49" charset="-122"/>
                <a:ea typeface="幼圆" panose="02010509060101010101" pitchFamily="49" charset="-122"/>
              </a:rPr>
              <a:t>漏报</a:t>
            </a:r>
            <a:r>
              <a:rPr altLang="en-US" dirty="0">
                <a:latin typeface="幼圆" panose="02010509060101010101" pitchFamily="49" charset="-122"/>
                <a:ea typeface="幼圆" panose="02010509060101010101" pitchFamily="49" charset="-122"/>
              </a:rPr>
              <a:t> </a:t>
            </a:r>
            <a:r>
              <a:rPr lang="en-US" altLang="zh-CN" dirty="0">
                <a:latin typeface="幼圆" panose="02010509060101010101" pitchFamily="49" charset="-122"/>
                <a:ea typeface="幼圆" panose="02010509060101010101" pitchFamily="49" charset="-122"/>
              </a:rPr>
              <a:t>(</a:t>
            </a:r>
            <a:r>
              <a:rPr lang="en-US" altLang="en-US" dirty="0">
                <a:latin typeface="幼圆" panose="02010509060101010101" pitchFamily="49" charset="-122"/>
                <a:ea typeface="幼圆" panose="02010509060101010101" pitchFamily="49" charset="-122"/>
              </a:rPr>
              <a:t>Type II error).</a:t>
            </a:r>
            <a:endParaRPr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51509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9"/>
          <p:cNvSpPr>
            <a:spLocks noGrp="1"/>
          </p:cNvSpPr>
          <p:nvPr>
            <p:ph sz="half" idx="2"/>
          </p:nvPr>
        </p:nvSpPr>
        <p:spPr>
          <a:xfrm>
            <a:off x="827584" y="836712"/>
            <a:ext cx="7992888" cy="5184576"/>
          </a:xfrm>
        </p:spPr>
        <p:txBody>
          <a:bodyPr>
            <a:normAutofit/>
          </a:bodyPr>
          <a:lstStyle/>
          <a:p>
            <a:pPr eaLnBrk="1" hangingPunct="1">
              <a:lnSpc>
                <a:spcPct val="150000"/>
              </a:lnSpc>
              <a:buClr>
                <a:srgbClr val="00B050"/>
              </a:buClr>
              <a:buFont typeface="Wingdings" panose="05000000000000000000" pitchFamily="2" charset="2"/>
              <a:buChar char="p"/>
            </a:pPr>
            <a:r>
              <a:rPr altLang="en-US" sz="2000" b="1" dirty="0" err="1">
                <a:solidFill>
                  <a:srgbClr val="C00000"/>
                </a:solidFill>
                <a:latin typeface="幼圆" panose="02010509060101010101" pitchFamily="49" charset="-122"/>
                <a:ea typeface="幼圆" panose="02010509060101010101" pitchFamily="49" charset="-122"/>
              </a:rPr>
              <a:t>精确率</a:t>
            </a:r>
            <a:r>
              <a:rPr lang="zh-CN" altLang="en-US" sz="2000" b="1" dirty="0">
                <a:solidFill>
                  <a:srgbClr val="C00000"/>
                </a:solidFill>
                <a:latin typeface="幼圆" panose="02010509060101010101" pitchFamily="49" charset="-122"/>
                <a:ea typeface="幼圆" panose="02010509060101010101" pitchFamily="49" charset="-122"/>
              </a:rPr>
              <a:t>（查准率）</a:t>
            </a:r>
            <a:r>
              <a:rPr altLang="en-US" sz="2000" dirty="0" err="1">
                <a:latin typeface="幼圆" panose="02010509060101010101" pitchFamily="49" charset="-122"/>
                <a:ea typeface="幼圆" panose="02010509060101010101" pitchFamily="49" charset="-122"/>
              </a:rPr>
              <a:t>是针对</a:t>
            </a:r>
            <a:r>
              <a:rPr altLang="en-US" sz="2000" dirty="0" err="1">
                <a:solidFill>
                  <a:srgbClr val="C00000"/>
                </a:solidFill>
                <a:latin typeface="幼圆" panose="02010509060101010101" pitchFamily="49" charset="-122"/>
                <a:ea typeface="幼圆" panose="02010509060101010101" pitchFamily="49" charset="-122"/>
              </a:rPr>
              <a:t>预测结果</a:t>
            </a:r>
            <a:r>
              <a:rPr altLang="en-US" sz="2000" dirty="0" err="1">
                <a:latin typeface="幼圆" panose="02010509060101010101" pitchFamily="49" charset="-122"/>
                <a:ea typeface="幼圆" panose="02010509060101010101" pitchFamily="49" charset="-122"/>
              </a:rPr>
              <a:t>而言的，它表示的是预测为正的样本中有多少是真正的正样本。预测为正就有两种可能</a:t>
            </a:r>
            <a:r>
              <a:rPr lang="en-US" altLang="zh-CN" sz="2000" dirty="0" err="1">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一种就是把正类预测为正类</a:t>
            </a:r>
            <a:r>
              <a:rPr lang="en-US" altLang="zh-CN" sz="2000" dirty="0">
                <a:latin typeface="幼圆" panose="02010509060101010101" pitchFamily="49" charset="-122"/>
                <a:ea typeface="幼圆" panose="02010509060101010101" pitchFamily="49" charset="-122"/>
              </a:rPr>
              <a:t>(TP)</a:t>
            </a:r>
            <a:r>
              <a:rPr altLang="en-US" sz="2000" dirty="0">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另一种就是把负类预测为正类</a:t>
            </a:r>
            <a:r>
              <a:rPr lang="en-US" altLang="zh-CN" sz="2000" dirty="0">
                <a:latin typeface="幼圆" panose="02010509060101010101" pitchFamily="49" charset="-122"/>
                <a:ea typeface="幼圆" panose="02010509060101010101" pitchFamily="49" charset="-122"/>
              </a:rPr>
              <a:t>(FP)</a:t>
            </a:r>
            <a:r>
              <a:rPr altLang="en-US" sz="2000" dirty="0">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也就是</a:t>
            </a:r>
            <a:endParaRPr lang="en-US" altLang="zh-CN" sz="2000" dirty="0">
              <a:latin typeface="幼圆" panose="02010509060101010101" pitchFamily="49" charset="-122"/>
              <a:ea typeface="幼圆" panose="02010509060101010101" pitchFamily="49" charset="-122"/>
            </a:endParaRPr>
          </a:p>
          <a:p>
            <a:pPr marL="0" indent="0" eaLnBrk="1" hangingPunct="1">
              <a:lnSpc>
                <a:spcPct val="150000"/>
              </a:lnSpc>
              <a:buClr>
                <a:srgbClr val="00B050"/>
              </a:buClr>
              <a:buNone/>
            </a:pPr>
            <a:endParaRPr lang="en-US" altLang="en-US" sz="2000" b="1" dirty="0">
              <a:solidFill>
                <a:srgbClr val="C00000"/>
              </a:solidFill>
              <a:latin typeface="幼圆" panose="02010509060101010101" pitchFamily="49" charset="-122"/>
              <a:ea typeface="幼圆" panose="02010509060101010101" pitchFamily="49" charset="-122"/>
            </a:endParaRPr>
          </a:p>
          <a:p>
            <a:pPr marL="0" indent="0" eaLnBrk="1" hangingPunct="1">
              <a:lnSpc>
                <a:spcPct val="150000"/>
              </a:lnSpc>
              <a:buClr>
                <a:srgbClr val="00B050"/>
              </a:buClr>
              <a:buNone/>
            </a:pPr>
            <a:endParaRPr lang="en-US" altLang="en-US" sz="2000" b="1" dirty="0">
              <a:solidFill>
                <a:srgbClr val="C00000"/>
              </a:solidFill>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r>
              <a:rPr altLang="en-US" sz="2000" b="1" dirty="0" err="1">
                <a:solidFill>
                  <a:srgbClr val="C00000"/>
                </a:solidFill>
                <a:latin typeface="幼圆" panose="02010509060101010101" pitchFamily="49" charset="-122"/>
                <a:ea typeface="幼圆" panose="02010509060101010101" pitchFamily="49" charset="-122"/>
              </a:rPr>
              <a:t>召回率</a:t>
            </a:r>
            <a:r>
              <a:rPr lang="zh-CN" altLang="en-US" sz="2000" b="1" dirty="0">
                <a:solidFill>
                  <a:srgbClr val="C00000"/>
                </a:solidFill>
                <a:latin typeface="幼圆" panose="02010509060101010101" pitchFamily="49" charset="-122"/>
                <a:ea typeface="幼圆" panose="02010509060101010101" pitchFamily="49" charset="-122"/>
              </a:rPr>
              <a:t>（查全率）</a:t>
            </a:r>
            <a:r>
              <a:rPr altLang="en-US" sz="2000" dirty="0" err="1">
                <a:latin typeface="幼圆" panose="02010509060101010101" pitchFamily="49" charset="-122"/>
                <a:ea typeface="幼圆" panose="02010509060101010101" pitchFamily="49" charset="-122"/>
              </a:rPr>
              <a:t>是针对</a:t>
            </a:r>
            <a:r>
              <a:rPr altLang="en-US" sz="2000" dirty="0" err="1">
                <a:solidFill>
                  <a:srgbClr val="C00000"/>
                </a:solidFill>
                <a:latin typeface="幼圆" panose="02010509060101010101" pitchFamily="49" charset="-122"/>
                <a:ea typeface="幼圆" panose="02010509060101010101" pitchFamily="49" charset="-122"/>
              </a:rPr>
              <a:t>原来的样本</a:t>
            </a:r>
            <a:r>
              <a:rPr altLang="en-US" sz="2000" dirty="0" err="1">
                <a:latin typeface="幼圆" panose="02010509060101010101" pitchFamily="49" charset="-122"/>
                <a:ea typeface="幼圆" panose="02010509060101010101" pitchFamily="49" charset="-122"/>
              </a:rPr>
              <a:t>而言的，它表示样本中的正例有多少被预测正确了。有两种可能</a:t>
            </a:r>
            <a:r>
              <a:rPr lang="en-US" altLang="zh-CN" sz="2000" dirty="0" err="1">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一种是把原来的正类预测成正类</a:t>
            </a:r>
            <a:r>
              <a:rPr lang="en-US" altLang="zh-CN" sz="2000" dirty="0">
                <a:latin typeface="幼圆" panose="02010509060101010101" pitchFamily="49" charset="-122"/>
                <a:ea typeface="幼圆" panose="02010509060101010101" pitchFamily="49" charset="-122"/>
              </a:rPr>
              <a:t>(TP)</a:t>
            </a:r>
            <a:r>
              <a:rPr altLang="en-US" sz="2000" dirty="0">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另一种就是把原来的正类预测为负类</a:t>
            </a:r>
            <a:r>
              <a:rPr lang="en-US" altLang="zh-CN" sz="2000" dirty="0">
                <a:latin typeface="幼圆" panose="02010509060101010101" pitchFamily="49" charset="-122"/>
                <a:ea typeface="幼圆" panose="02010509060101010101" pitchFamily="49" charset="-122"/>
              </a:rPr>
              <a:t>(FN)</a:t>
            </a:r>
            <a:r>
              <a:rPr altLang="en-US" sz="2000" dirty="0">
                <a:latin typeface="幼圆" panose="02010509060101010101" pitchFamily="49" charset="-122"/>
                <a:ea typeface="幼圆" panose="02010509060101010101" pitchFamily="49" charset="-122"/>
              </a:rPr>
              <a:t>。</a:t>
            </a:r>
            <a:endParaRPr lang="en-US" altLang="zh-CN" sz="2000" dirty="0">
              <a:latin typeface="幼圆" panose="02010509060101010101" pitchFamily="49" charset="-122"/>
              <a:ea typeface="幼圆" panose="02010509060101010101" pitchFamily="49" charset="-122"/>
            </a:endParaRPr>
          </a:p>
        </p:txBody>
      </p:sp>
      <p:pic>
        <p:nvPicPr>
          <p:cNvPr id="4813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5245" y="2434077"/>
            <a:ext cx="2261638" cy="76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5245" y="5229200"/>
            <a:ext cx="2533509"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171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图片 3"/>
          <p:cNvPicPr>
            <a:picLocks noChangeAspect="1"/>
          </p:cNvPicPr>
          <p:nvPr/>
        </p:nvPicPr>
        <p:blipFill>
          <a:blip r:embed="rId2">
            <a:extLst>
              <a:ext uri="{28A0092B-C50C-407E-A947-70E740481C1C}">
                <a14:useLocalDpi xmlns:a14="http://schemas.microsoft.com/office/drawing/2010/main" val="0"/>
              </a:ext>
            </a:extLst>
          </a:blip>
          <a:srcRect r="32478"/>
          <a:stretch>
            <a:fillRect/>
          </a:stretch>
        </p:blipFill>
        <p:spPr bwMode="auto">
          <a:xfrm>
            <a:off x="1043608" y="836712"/>
            <a:ext cx="6906546"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1442" y="3593910"/>
            <a:ext cx="6408712" cy="311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34E1DFF-ACBE-DF8C-97EA-12B29445F07E}"/>
              </a:ext>
            </a:extLst>
          </p:cNvPr>
          <p:cNvPicPr>
            <a:picLocks noChangeAspect="1"/>
          </p:cNvPicPr>
          <p:nvPr/>
        </p:nvPicPr>
        <p:blipFill>
          <a:blip r:embed="rId4"/>
          <a:stretch>
            <a:fillRect/>
          </a:stretch>
        </p:blipFill>
        <p:spPr>
          <a:xfrm>
            <a:off x="2627784" y="4653136"/>
            <a:ext cx="216024" cy="324035"/>
          </a:xfrm>
          <a:prstGeom prst="rect">
            <a:avLst/>
          </a:prstGeom>
        </p:spPr>
      </p:pic>
      <p:pic>
        <p:nvPicPr>
          <p:cNvPr id="5" name="图片 4">
            <a:extLst>
              <a:ext uri="{FF2B5EF4-FFF2-40B4-BE49-F238E27FC236}">
                <a16:creationId xmlns:a16="http://schemas.microsoft.com/office/drawing/2014/main" id="{AF5C3FDC-1F08-F85B-ED85-744EB03F80F6}"/>
              </a:ext>
            </a:extLst>
          </p:cNvPr>
          <p:cNvPicPr>
            <a:picLocks noChangeAspect="1"/>
          </p:cNvPicPr>
          <p:nvPr/>
        </p:nvPicPr>
        <p:blipFill>
          <a:blip r:embed="rId4"/>
          <a:stretch>
            <a:fillRect/>
          </a:stretch>
        </p:blipFill>
        <p:spPr>
          <a:xfrm>
            <a:off x="4419619" y="6237312"/>
            <a:ext cx="224389" cy="336583"/>
          </a:xfrm>
          <a:prstGeom prst="rect">
            <a:avLst/>
          </a:prstGeom>
        </p:spPr>
      </p:pic>
    </p:spTree>
    <p:extLst>
      <p:ext uri="{BB962C8B-B14F-4D97-AF65-F5344CB8AC3E}">
        <p14:creationId xmlns:p14="http://schemas.microsoft.com/office/powerpoint/2010/main" val="21070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89297" y="869156"/>
            <a:ext cx="7885509" cy="514350"/>
          </a:xfrm>
        </p:spPr>
        <p:txBody>
          <a:bodyPr vert="horz" lIns="91440" tIns="45720" rIns="91440" bIns="45720" rtlCol="0" anchor="b">
            <a:noAutofit/>
          </a:bodyPr>
          <a:lstStyle/>
          <a:p>
            <a:pPr algn="ctr">
              <a:spcBef>
                <a:spcPct val="0"/>
              </a:spcBef>
            </a:pPr>
            <a:r>
              <a:rPr lang="zh-CN" altLang="en-US" sz="4000" dirty="0">
                <a:latin typeface="幼圆" panose="02010509060101010101" pitchFamily="49" charset="-122"/>
                <a:ea typeface="幼圆" panose="02010509060101010101" pitchFamily="49" charset="-122"/>
                <a:cs typeface="+mj-cs"/>
              </a:rPr>
              <a:t>例：</a:t>
            </a:r>
            <a:r>
              <a:rPr altLang="en-US" sz="4000" dirty="0" err="1">
                <a:latin typeface="幼圆" panose="02010509060101010101" pitchFamily="49" charset="-122"/>
                <a:ea typeface="幼圆" panose="02010509060101010101" pitchFamily="49" charset="-122"/>
                <a:cs typeface="+mj-cs"/>
              </a:rPr>
              <a:t>保安的能力评估</a:t>
            </a:r>
            <a:endParaRPr altLang="en-US" sz="4000" dirty="0">
              <a:latin typeface="幼圆" panose="02010509060101010101" pitchFamily="49" charset="-122"/>
              <a:ea typeface="幼圆" panose="02010509060101010101" pitchFamily="49" charset="-122"/>
              <a:cs typeface="+mj-cs"/>
            </a:endParaRPr>
          </a:p>
        </p:txBody>
      </p:sp>
      <p:sp>
        <p:nvSpPr>
          <p:cNvPr id="10" name="内容占位符 9"/>
          <p:cNvSpPr>
            <a:spLocks noGrp="1"/>
          </p:cNvSpPr>
          <p:nvPr>
            <p:ph sz="half" idx="2"/>
          </p:nvPr>
        </p:nvSpPr>
        <p:spPr>
          <a:xfrm>
            <a:off x="683568" y="1484784"/>
            <a:ext cx="8568952" cy="3348038"/>
          </a:xfrm>
        </p:spPr>
        <p:txBody>
          <a:bodyPr>
            <a:noAutofit/>
          </a:bodyPr>
          <a:lstStyle/>
          <a:p>
            <a:pPr eaLnBrk="1" hangingPunct="1">
              <a:lnSpc>
                <a:spcPct val="150000"/>
              </a:lnSpc>
              <a:buClr>
                <a:srgbClr val="00B050"/>
              </a:buClr>
              <a:buFont typeface="Wingdings" panose="05000000000000000000" pitchFamily="2" charset="2"/>
              <a:buChar char="p"/>
              <a:defRPr/>
            </a:pPr>
            <a:r>
              <a:rPr altLang="en-US" sz="1800" dirty="0">
                <a:latin typeface="幼圆" panose="02010509060101010101" pitchFamily="49" charset="-122"/>
                <a:ea typeface="幼圆" panose="02010509060101010101" pitchFamily="49" charset="-122"/>
              </a:rPr>
              <a:t>保安对进出公司的人员进行盘查，识别其中的小偷。保安有可能犯两类错误： </a:t>
            </a:r>
          </a:p>
          <a:p>
            <a:pPr lvl="1" eaLnBrk="1" hangingPunct="1">
              <a:lnSpc>
                <a:spcPct val="150000"/>
              </a:lnSpc>
              <a:buClr>
                <a:srgbClr val="00B050"/>
              </a:buClr>
              <a:buFont typeface="Wingdings" panose="05000000000000000000" pitchFamily="2" charset="2"/>
              <a:buChar char="p"/>
              <a:defRPr/>
            </a:pPr>
            <a:r>
              <a:rPr lang="en-US" altLang="zh-CN" sz="1800" dirty="0">
                <a:latin typeface="幼圆" panose="02010509060101010101" pitchFamily="49" charset="-122"/>
                <a:ea typeface="幼圆" panose="02010509060101010101" pitchFamily="49" charset="-122"/>
              </a:rPr>
              <a:t>1. </a:t>
            </a:r>
            <a:r>
              <a:rPr altLang="en-US" sz="1800" dirty="0">
                <a:latin typeface="幼圆" panose="02010509060101010101" pitchFamily="49" charset="-122"/>
                <a:ea typeface="幼圆" panose="02010509060101010101" pitchFamily="49" charset="-122"/>
              </a:rPr>
              <a:t>把好人误认为小偷，称为假小偷（与之相反称为真小偷）。 </a:t>
            </a:r>
          </a:p>
          <a:p>
            <a:pPr lvl="1" eaLnBrk="1" hangingPunct="1">
              <a:lnSpc>
                <a:spcPct val="150000"/>
              </a:lnSpc>
              <a:buClr>
                <a:srgbClr val="00B050"/>
              </a:buClr>
              <a:buFont typeface="Wingdings" panose="05000000000000000000" pitchFamily="2" charset="2"/>
              <a:buChar char="p"/>
              <a:defRPr/>
            </a:pPr>
            <a:r>
              <a:rPr lang="en-US" altLang="zh-CN" sz="1800" dirty="0">
                <a:latin typeface="幼圆" panose="02010509060101010101" pitchFamily="49" charset="-122"/>
                <a:ea typeface="幼圆" panose="02010509060101010101" pitchFamily="49" charset="-122"/>
              </a:rPr>
              <a:t>2. </a:t>
            </a:r>
            <a:r>
              <a:rPr altLang="en-US" sz="1800" dirty="0">
                <a:latin typeface="幼圆" panose="02010509060101010101" pitchFamily="49" charset="-122"/>
                <a:ea typeface="幼圆" panose="02010509060101010101" pitchFamily="49" charset="-122"/>
              </a:rPr>
              <a:t>把小偷误认为好人，称为假好人（与之相反称为真好人）。</a:t>
            </a:r>
            <a:endParaRPr lang="en-US" altLang="zh-CN" sz="18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r>
              <a:rPr altLang="en-US" sz="1800" dirty="0">
                <a:latin typeface="幼圆" panose="02010509060101010101" pitchFamily="49" charset="-122"/>
                <a:ea typeface="幼圆" panose="02010509060101010101" pitchFamily="49" charset="-122"/>
              </a:rPr>
              <a:t>保安优秀与否可以按照如下的两个标准来评判： </a:t>
            </a:r>
          </a:p>
          <a:p>
            <a:pPr lvl="1" eaLnBrk="1" hangingPunct="1">
              <a:lnSpc>
                <a:spcPct val="150000"/>
              </a:lnSpc>
              <a:buClr>
                <a:srgbClr val="00B050"/>
              </a:buClr>
              <a:buFont typeface="Wingdings" panose="05000000000000000000" pitchFamily="2" charset="2"/>
              <a:buChar char="p"/>
              <a:defRPr/>
            </a:pPr>
            <a:r>
              <a:rPr lang="en-US" altLang="zh-CN" sz="1800" dirty="0">
                <a:latin typeface="幼圆" panose="02010509060101010101" pitchFamily="49" charset="-122"/>
                <a:ea typeface="幼圆" panose="02010509060101010101" pitchFamily="49" charset="-122"/>
              </a:rPr>
              <a:t>1. </a:t>
            </a:r>
            <a:r>
              <a:rPr altLang="en-US" sz="1800" dirty="0">
                <a:latin typeface="幼圆" panose="02010509060101010101" pitchFamily="49" charset="-122"/>
                <a:ea typeface="幼圆" panose="02010509060101010101" pitchFamily="49" charset="-122"/>
              </a:rPr>
              <a:t>抓住的小偷中真小偷的比例尽量的高。 </a:t>
            </a:r>
          </a:p>
          <a:p>
            <a:pPr lvl="1" eaLnBrk="1" hangingPunct="1">
              <a:lnSpc>
                <a:spcPct val="150000"/>
              </a:lnSpc>
              <a:buClr>
                <a:srgbClr val="00B050"/>
              </a:buClr>
              <a:buFont typeface="Wingdings" panose="05000000000000000000" pitchFamily="2" charset="2"/>
              <a:buChar char="p"/>
              <a:defRPr/>
            </a:pPr>
            <a:r>
              <a:rPr lang="en-US" altLang="zh-CN" sz="1800" dirty="0">
                <a:latin typeface="幼圆" panose="02010509060101010101" pitchFamily="49" charset="-122"/>
                <a:ea typeface="幼圆" panose="02010509060101010101" pitchFamily="49" charset="-122"/>
              </a:rPr>
              <a:t>2. </a:t>
            </a:r>
            <a:r>
              <a:rPr altLang="en-US" sz="1800" dirty="0">
                <a:latin typeface="幼圆" panose="02010509060101010101" pitchFamily="49" charset="-122"/>
                <a:ea typeface="幼圆" panose="02010509060101010101" pitchFamily="49" charset="-122"/>
              </a:rPr>
              <a:t>宁可错抓好人也不放过小偷。</a:t>
            </a:r>
          </a:p>
          <a:p>
            <a:pPr eaLnBrk="1" hangingPunct="1">
              <a:lnSpc>
                <a:spcPct val="150000"/>
              </a:lnSpc>
              <a:buClr>
                <a:srgbClr val="00B050"/>
              </a:buClr>
              <a:buFont typeface="Wingdings" panose="05000000000000000000" pitchFamily="2" charset="2"/>
              <a:buChar char="p"/>
              <a:defRPr/>
            </a:pPr>
            <a:r>
              <a:rPr altLang="en-US" sz="1800" dirty="0">
                <a:latin typeface="幼圆" panose="02010509060101010101" pitchFamily="49" charset="-122"/>
                <a:ea typeface="幼圆" panose="02010509060101010101" pitchFamily="49" charset="-122"/>
              </a:rPr>
              <a:t>标准</a:t>
            </a:r>
            <a:r>
              <a:rPr lang="en-US" altLang="zh-CN" sz="1800" dirty="0">
                <a:latin typeface="幼圆" panose="02010509060101010101" pitchFamily="49" charset="-122"/>
                <a:ea typeface="幼圆" panose="02010509060101010101" pitchFamily="49" charset="-122"/>
              </a:rPr>
              <a:t>1</a:t>
            </a:r>
            <a:r>
              <a:rPr altLang="en-US" sz="1800" dirty="0">
                <a:latin typeface="幼圆" panose="02010509060101010101" pitchFamily="49" charset="-122"/>
                <a:ea typeface="幼圆" panose="02010509060101010101" pitchFamily="49" charset="-122"/>
              </a:rPr>
              <a:t>为精准率（</a:t>
            </a:r>
            <a:r>
              <a:rPr lang="en-US" altLang="zh-CN" sz="1800" dirty="0">
                <a:latin typeface="幼圆" panose="02010509060101010101" pitchFamily="49" charset="-122"/>
                <a:ea typeface="幼圆" panose="02010509060101010101" pitchFamily="49" charset="-122"/>
              </a:rPr>
              <a:t>Precision</a:t>
            </a:r>
            <a:r>
              <a:rPr altLang="en-US" sz="1800" dirty="0">
                <a:latin typeface="幼圆" panose="02010509060101010101" pitchFamily="49" charset="-122"/>
                <a:ea typeface="幼圆" panose="02010509060101010101" pitchFamily="49" charset="-122"/>
              </a:rPr>
              <a:t>）</a:t>
            </a:r>
            <a:endParaRPr lang="en-US" altLang="zh-CN" sz="18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r>
              <a:rPr altLang="en-US" sz="1800" dirty="0">
                <a:latin typeface="幼圆" panose="02010509060101010101" pitchFamily="49" charset="-122"/>
                <a:ea typeface="幼圆" panose="02010509060101010101" pitchFamily="49" charset="-122"/>
              </a:rPr>
              <a:t>标准</a:t>
            </a:r>
            <a:r>
              <a:rPr lang="en-US" altLang="zh-CN" sz="1800" dirty="0">
                <a:latin typeface="幼圆" panose="02010509060101010101" pitchFamily="49" charset="-122"/>
                <a:ea typeface="幼圆" panose="02010509060101010101" pitchFamily="49" charset="-122"/>
              </a:rPr>
              <a:t>2</a:t>
            </a:r>
            <a:r>
              <a:rPr altLang="en-US" sz="1800" dirty="0">
                <a:latin typeface="幼圆" panose="02010509060101010101" pitchFamily="49" charset="-122"/>
                <a:ea typeface="幼圆" panose="02010509060101010101" pitchFamily="49" charset="-122"/>
              </a:rPr>
              <a:t>为召回率（</a:t>
            </a:r>
            <a:r>
              <a:rPr lang="en-US" altLang="zh-CN" sz="1800" dirty="0">
                <a:latin typeface="幼圆" panose="02010509060101010101" pitchFamily="49" charset="-122"/>
                <a:ea typeface="幼圆" panose="02010509060101010101" pitchFamily="49" charset="-122"/>
              </a:rPr>
              <a:t>Recall</a:t>
            </a:r>
            <a:r>
              <a:rPr altLang="en-US" sz="1800" dirty="0">
                <a:latin typeface="幼圆" panose="02010509060101010101" pitchFamily="49" charset="-122"/>
                <a:ea typeface="幼圆" panose="02010509060101010101" pitchFamily="49" charset="-122"/>
              </a:rPr>
              <a:t>）</a:t>
            </a:r>
          </a:p>
        </p:txBody>
      </p:sp>
      <p:pic>
        <p:nvPicPr>
          <p:cNvPr id="4915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0284" y="4509120"/>
            <a:ext cx="4963716" cy="214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891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内容占位符 9"/>
          <p:cNvSpPr>
            <a:spLocks noGrp="1"/>
          </p:cNvSpPr>
          <p:nvPr>
            <p:ph sz="half" idx="2"/>
          </p:nvPr>
        </p:nvSpPr>
        <p:spPr>
          <a:xfrm>
            <a:off x="683568" y="918418"/>
            <a:ext cx="8280920" cy="5174878"/>
          </a:xfrm>
        </p:spPr>
        <p:txBody>
          <a:bodyPr>
            <a:normAutofit/>
          </a:bodyPr>
          <a:lstStyle/>
          <a:p>
            <a:pPr eaLnBrk="1" hangingPunct="1">
              <a:lnSpc>
                <a:spcPct val="150000"/>
              </a:lnSpc>
              <a:buClr>
                <a:srgbClr val="00B050"/>
              </a:buClr>
              <a:buFont typeface="Wingdings" panose="05000000000000000000" pitchFamily="2" charset="2"/>
              <a:buChar char="p"/>
            </a:pPr>
            <a:r>
              <a:rPr altLang="en-US" sz="2000" dirty="0">
                <a:latin typeface="幼圆" panose="02010509060101010101" pitchFamily="49" charset="-122"/>
                <a:ea typeface="幼圆" panose="02010509060101010101" pitchFamily="49" charset="-122"/>
              </a:rPr>
              <a:t>假设某公司每天进出</a:t>
            </a:r>
            <a:r>
              <a:rPr lang="en-US" altLang="zh-CN" sz="2000" dirty="0">
                <a:latin typeface="幼圆" panose="02010509060101010101" pitchFamily="49" charset="-122"/>
                <a:ea typeface="幼圆" panose="02010509060101010101" pitchFamily="49" charset="-122"/>
              </a:rPr>
              <a:t>100</a:t>
            </a:r>
            <a:r>
              <a:rPr altLang="en-US" sz="2000" dirty="0">
                <a:latin typeface="幼圆" panose="02010509060101010101" pitchFamily="49" charset="-122"/>
                <a:ea typeface="幼圆" panose="02010509060101010101" pitchFamily="49" charset="-122"/>
              </a:rPr>
              <a:t>人，其中</a:t>
            </a:r>
            <a:r>
              <a:rPr lang="en-US" altLang="zh-CN" sz="2000" dirty="0">
                <a:latin typeface="幼圆" panose="02010509060101010101" pitchFamily="49" charset="-122"/>
                <a:ea typeface="幼圆" panose="02010509060101010101" pitchFamily="49" charset="-122"/>
              </a:rPr>
              <a:t>80</a:t>
            </a:r>
            <a:r>
              <a:rPr altLang="en-US" sz="2000" dirty="0">
                <a:latin typeface="幼圆" panose="02010509060101010101" pitchFamily="49" charset="-122"/>
                <a:ea typeface="幼圆" panose="02010509060101010101" pitchFamily="49" charset="-122"/>
              </a:rPr>
              <a:t>个好人，</a:t>
            </a:r>
            <a:r>
              <a:rPr lang="en-US" altLang="zh-CN" sz="2000" dirty="0">
                <a:latin typeface="幼圆" panose="02010509060101010101" pitchFamily="49" charset="-122"/>
                <a:ea typeface="幼圆" panose="02010509060101010101" pitchFamily="49" charset="-122"/>
              </a:rPr>
              <a:t>20</a:t>
            </a:r>
            <a:r>
              <a:rPr altLang="en-US" sz="2000" dirty="0">
                <a:latin typeface="幼圆" panose="02010509060101010101" pitchFamily="49" charset="-122"/>
                <a:ea typeface="幼圆" panose="02010509060101010101" pitchFamily="49" charset="-122"/>
              </a:rPr>
              <a:t>个小偷，某保安</a:t>
            </a:r>
            <a:r>
              <a:rPr lang="en-US" altLang="zh-CN" sz="2000" dirty="0">
                <a:latin typeface="幼圆" panose="02010509060101010101" pitchFamily="49" charset="-122"/>
                <a:ea typeface="幼圆" panose="02010509060101010101" pitchFamily="49" charset="-122"/>
              </a:rPr>
              <a:t>A</a:t>
            </a:r>
            <a:r>
              <a:rPr altLang="en-US" sz="2000" dirty="0">
                <a:latin typeface="幼圆" panose="02010509060101010101" pitchFamily="49" charset="-122"/>
                <a:ea typeface="幼圆" panose="02010509060101010101" pitchFamily="49" charset="-122"/>
              </a:rPr>
              <a:t>的表现如下： </a:t>
            </a:r>
            <a:endParaRPr lang="en-US" altLang="en-US"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zh-CN"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r>
              <a:rPr altLang="en-US" sz="2000" dirty="0">
                <a:latin typeface="幼圆" panose="02010509060101010101" pitchFamily="49" charset="-122"/>
                <a:ea typeface="幼圆" panose="02010509060101010101" pitchFamily="49" charset="-122"/>
              </a:rPr>
              <a:t>保安共计抓住</a:t>
            </a:r>
            <a:r>
              <a:rPr lang="en-US" altLang="zh-CN" sz="2000" dirty="0">
                <a:latin typeface="幼圆" panose="02010509060101010101" pitchFamily="49" charset="-122"/>
                <a:ea typeface="幼圆" panose="02010509060101010101" pitchFamily="49" charset="-122"/>
              </a:rPr>
              <a:t>6</a:t>
            </a:r>
            <a:r>
              <a:rPr altLang="en-US" sz="2000" dirty="0">
                <a:latin typeface="幼圆" panose="02010509060101010101" pitchFamily="49" charset="-122"/>
                <a:ea typeface="幼圆" panose="02010509060101010101" pitchFamily="49" charset="-122"/>
              </a:rPr>
              <a:t>个小偷，其中</a:t>
            </a:r>
            <a:r>
              <a:rPr lang="en-US" altLang="zh-CN" sz="2000" dirty="0">
                <a:latin typeface="幼圆" panose="02010509060101010101" pitchFamily="49" charset="-122"/>
                <a:ea typeface="幼圆" panose="02010509060101010101" pitchFamily="49" charset="-122"/>
              </a:rPr>
              <a:t>5</a:t>
            </a:r>
            <a:r>
              <a:rPr altLang="en-US" sz="2000" dirty="0">
                <a:latin typeface="幼圆" panose="02010509060101010101" pitchFamily="49" charset="-122"/>
                <a:ea typeface="幼圆" panose="02010509060101010101" pitchFamily="49" charset="-122"/>
              </a:rPr>
              <a:t>人是真小偷，另外</a:t>
            </a:r>
            <a:r>
              <a:rPr lang="en-US" altLang="zh-CN" sz="2000" dirty="0">
                <a:latin typeface="幼圆" panose="02010509060101010101" pitchFamily="49" charset="-122"/>
                <a:ea typeface="幼圆" panose="02010509060101010101" pitchFamily="49" charset="-122"/>
              </a:rPr>
              <a:t>1</a:t>
            </a:r>
            <a:r>
              <a:rPr altLang="en-US" sz="2000" dirty="0">
                <a:latin typeface="幼圆" panose="02010509060101010101" pitchFamily="49" charset="-122"/>
                <a:ea typeface="幼圆" panose="02010509060101010101" pitchFamily="49" charset="-122"/>
              </a:rPr>
              <a:t>人是假小偷（好人被误抓），</a:t>
            </a:r>
            <a:r>
              <a:rPr altLang="en-US" sz="2000" dirty="0" err="1">
                <a:latin typeface="幼圆" panose="02010509060101010101" pitchFamily="49" charset="-122"/>
                <a:ea typeface="幼圆" panose="02010509060101010101" pitchFamily="49" charset="-122"/>
              </a:rPr>
              <a:t>依据公式可知，该保安的</a:t>
            </a:r>
            <a:r>
              <a:rPr lang="en-US" altLang="zh-CN" sz="2000" dirty="0" err="1">
                <a:latin typeface="幼圆" panose="02010509060101010101" pitchFamily="49" charset="-122"/>
                <a:ea typeface="幼圆" panose="02010509060101010101" pitchFamily="49" charset="-122"/>
              </a:rPr>
              <a:t>Precision</a:t>
            </a:r>
            <a:r>
              <a:rPr lang="en-US" altLang="zh-CN" sz="2000" dirty="0">
                <a:latin typeface="幼圆" panose="02010509060101010101" pitchFamily="49" charset="-122"/>
                <a:ea typeface="幼圆" panose="02010509060101010101" pitchFamily="49" charset="-122"/>
              </a:rPr>
              <a:t>=5/(5+1)=5/6≈88.3%</a:t>
            </a:r>
            <a:r>
              <a:rPr altLang="en-US" sz="2000" dirty="0">
                <a:latin typeface="幼圆" panose="02010509060101010101" pitchFamily="49" charset="-122"/>
                <a:ea typeface="幼圆" panose="02010509060101010101" pitchFamily="49" charset="-122"/>
              </a:rPr>
              <a:t>。</a:t>
            </a:r>
            <a:endParaRPr lang="en-US" altLang="zh-CN"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r>
              <a:rPr altLang="en-US" sz="2000" dirty="0" err="1">
                <a:latin typeface="幼圆" panose="02010509060101010101" pitchFamily="49" charset="-122"/>
                <a:ea typeface="幼圆" panose="02010509060101010101" pitchFamily="49" charset="-122"/>
              </a:rPr>
              <a:t>看上去这名保安抓人的准确性挺强，但他是一名好保安吗</a:t>
            </a:r>
            <a:r>
              <a:rPr altLang="en-US" sz="2000" dirty="0">
                <a:latin typeface="幼圆" panose="02010509060101010101" pitchFamily="49" charset="-122"/>
                <a:ea typeface="幼圆" panose="02010509060101010101" pitchFamily="49" charset="-122"/>
              </a:rPr>
              <a:t>？</a:t>
            </a:r>
            <a:endParaRPr lang="en-US" altLang="en-US" sz="2000" dirty="0">
              <a:latin typeface="幼圆" panose="02010509060101010101" pitchFamily="49" charset="-122"/>
              <a:ea typeface="幼圆" panose="02010509060101010101" pitchFamily="49" charset="-122"/>
            </a:endParaRPr>
          </a:p>
        </p:txBody>
      </p:sp>
      <p:pic>
        <p:nvPicPr>
          <p:cNvPr id="5018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82875"/>
            <a:ext cx="7648575" cy="151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673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内容占位符 9"/>
          <p:cNvSpPr>
            <a:spLocks noGrp="1"/>
          </p:cNvSpPr>
          <p:nvPr>
            <p:ph sz="half" idx="2"/>
          </p:nvPr>
        </p:nvSpPr>
        <p:spPr>
          <a:xfrm>
            <a:off x="654893" y="764704"/>
            <a:ext cx="8262938" cy="4896544"/>
          </a:xfrm>
        </p:spPr>
        <p:txBody>
          <a:bodyPr>
            <a:normAutofit fontScale="77500" lnSpcReduction="20000"/>
          </a:bodyPr>
          <a:lstStyle/>
          <a:p>
            <a:pPr eaLnBrk="1" hangingPunct="1">
              <a:lnSpc>
                <a:spcPct val="150000"/>
              </a:lnSpc>
              <a:buClr>
                <a:srgbClr val="00B050"/>
              </a:buClr>
              <a:buFont typeface="Wingdings" panose="05000000000000000000" pitchFamily="2" charset="2"/>
              <a:buChar char="p"/>
              <a:defRPr/>
            </a:pPr>
            <a:r>
              <a:rPr altLang="en-US" sz="2600" dirty="0">
                <a:latin typeface="幼圆" panose="02010509060101010101" pitchFamily="49" charset="-122"/>
                <a:ea typeface="幼圆" panose="02010509060101010101" pitchFamily="49" charset="-122"/>
              </a:rPr>
              <a:t>来看看召回率的计算。</a:t>
            </a:r>
            <a:r>
              <a:rPr lang="en-US" altLang="zh-CN" sz="2600" dirty="0">
                <a:latin typeface="幼圆" panose="02010509060101010101" pitchFamily="49" charset="-122"/>
                <a:ea typeface="幼圆" panose="02010509060101010101" pitchFamily="49" charset="-122"/>
              </a:rPr>
              <a:t>Recall=5/(5+15)=1/4=25%</a:t>
            </a:r>
            <a:r>
              <a:rPr altLang="en-US" sz="2600" dirty="0">
                <a:latin typeface="幼圆" panose="02010509060101010101" pitchFamily="49" charset="-122"/>
                <a:ea typeface="幼圆" panose="02010509060101010101" pitchFamily="49" charset="-122"/>
              </a:rPr>
              <a:t>。放走的假好人就是被保安误认为好人的小偷。所以</a:t>
            </a:r>
            <a:r>
              <a:rPr lang="en-US" altLang="zh-CN" sz="2600" dirty="0">
                <a:solidFill>
                  <a:srgbClr val="C00000"/>
                </a:solidFill>
                <a:latin typeface="幼圆" panose="02010509060101010101" pitchFamily="49" charset="-122"/>
                <a:ea typeface="幼圆" panose="02010509060101010101" pitchFamily="49" charset="-122"/>
              </a:rPr>
              <a:t>Recall</a:t>
            </a:r>
            <a:r>
              <a:rPr altLang="en-US" sz="2600" dirty="0">
                <a:solidFill>
                  <a:srgbClr val="C00000"/>
                </a:solidFill>
                <a:latin typeface="幼圆" panose="02010509060101010101" pitchFamily="49" charset="-122"/>
                <a:ea typeface="幼圆" panose="02010509060101010101" pitchFamily="49" charset="-122"/>
              </a:rPr>
              <a:t>的分母总是等于小偷的总数（而</a:t>
            </a:r>
            <a:r>
              <a:rPr lang="en-US" altLang="zh-CN" sz="2600" dirty="0">
                <a:solidFill>
                  <a:srgbClr val="C00000"/>
                </a:solidFill>
                <a:latin typeface="幼圆" panose="02010509060101010101" pitchFamily="49" charset="-122"/>
                <a:ea typeface="幼圆" panose="02010509060101010101" pitchFamily="49" charset="-122"/>
              </a:rPr>
              <a:t>Precision</a:t>
            </a:r>
            <a:r>
              <a:rPr altLang="en-US" sz="2600" dirty="0">
                <a:solidFill>
                  <a:srgbClr val="C00000"/>
                </a:solidFill>
                <a:latin typeface="幼圆" panose="02010509060101010101" pitchFamily="49" charset="-122"/>
                <a:ea typeface="幼圆" panose="02010509060101010101" pitchFamily="49" charset="-122"/>
              </a:rPr>
              <a:t>的分母是抓住的人的总数</a:t>
            </a:r>
            <a:r>
              <a:rPr altLang="en-US" sz="2600" dirty="0">
                <a:latin typeface="幼圆" panose="02010509060101010101" pitchFamily="49" charset="-122"/>
                <a:ea typeface="幼圆" panose="02010509060101010101" pitchFamily="49" charset="-122"/>
              </a:rPr>
              <a:t>）。从召回率可以看出，这名保安放走了</a:t>
            </a:r>
            <a:r>
              <a:rPr lang="en-US" altLang="zh-CN" sz="2600" dirty="0">
                <a:latin typeface="幼圆" panose="02010509060101010101" pitchFamily="49" charset="-122"/>
                <a:ea typeface="幼圆" panose="02010509060101010101" pitchFamily="49" charset="-122"/>
              </a:rPr>
              <a:t>3/4</a:t>
            </a:r>
            <a:r>
              <a:rPr altLang="en-US" sz="2600" dirty="0">
                <a:latin typeface="幼圆" panose="02010509060101010101" pitchFamily="49" charset="-122"/>
                <a:ea typeface="幼圆" panose="02010509060101010101" pitchFamily="49" charset="-122"/>
              </a:rPr>
              <a:t>的小偷，这实在不能算优秀的保安。</a:t>
            </a:r>
            <a:endParaRPr lang="en-US" altLang="zh-CN" sz="26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r>
              <a:rPr altLang="en-US" dirty="0">
                <a:latin typeface="幼圆" panose="02010509060101010101" pitchFamily="49" charset="-122"/>
                <a:ea typeface="幼圆" panose="02010509060101010101" pitchFamily="49" charset="-122"/>
              </a:rPr>
              <a:t>某保安</a:t>
            </a:r>
            <a:r>
              <a:rPr lang="en-US" altLang="zh-CN" dirty="0">
                <a:latin typeface="幼圆" panose="02010509060101010101" pitchFamily="49" charset="-122"/>
                <a:ea typeface="幼圆" panose="02010509060101010101" pitchFamily="49" charset="-122"/>
              </a:rPr>
              <a:t>B</a:t>
            </a:r>
            <a:r>
              <a:rPr altLang="en-US" dirty="0">
                <a:latin typeface="幼圆" panose="02010509060101010101" pitchFamily="49" charset="-122"/>
                <a:ea typeface="幼圆" panose="02010509060101010101" pitchFamily="49" charset="-122"/>
              </a:rPr>
              <a:t>的表现如下：</a:t>
            </a:r>
            <a:endParaRPr lang="en-US" altLang="zh-CN"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endParaRPr lang="en-US" altLang="en-US"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endParaRPr lang="en-US" altLang="en-US"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endParaRPr lang="en-US" altLang="en-US"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endParaRPr lang="en-US" altLang="en-US"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r>
              <a:rPr altLang="en-US" dirty="0">
                <a:latin typeface="幼圆" panose="02010509060101010101" pitchFamily="49" charset="-122"/>
                <a:ea typeface="幼圆" panose="02010509060101010101" pitchFamily="49" charset="-122"/>
              </a:rPr>
              <a:t>根据上述公式计算，</a:t>
            </a:r>
            <a:r>
              <a:rPr lang="en-US" altLang="en-US" dirty="0">
                <a:latin typeface="幼圆" panose="02010509060101010101" pitchFamily="49" charset="-122"/>
                <a:ea typeface="幼圆" panose="02010509060101010101" pitchFamily="49" charset="-122"/>
              </a:rPr>
              <a:t>Precision=50%，Recall=100%。</a:t>
            </a:r>
            <a:r>
              <a:rPr altLang="en-US" dirty="0">
                <a:latin typeface="幼圆" panose="02010509060101010101" pitchFamily="49" charset="-122"/>
                <a:ea typeface="幼圆" panose="02010509060101010101" pitchFamily="49" charset="-122"/>
              </a:rPr>
              <a:t>虽然精度不高，误抓了不少好人，但这名保安抓住了全部小偷。</a:t>
            </a:r>
            <a:endParaRPr lang="en-US" altLang="en-US" dirty="0">
              <a:latin typeface="幼圆" panose="02010509060101010101" pitchFamily="49" charset="-122"/>
              <a:ea typeface="幼圆" panose="02010509060101010101" pitchFamily="49" charset="-122"/>
            </a:endParaRPr>
          </a:p>
        </p:txBody>
      </p:sp>
      <p:pic>
        <p:nvPicPr>
          <p:cNvPr id="5120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924944"/>
            <a:ext cx="7629525" cy="162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984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内容占位符 9"/>
          <p:cNvSpPr>
            <a:spLocks noGrp="1"/>
          </p:cNvSpPr>
          <p:nvPr>
            <p:ph sz="half" idx="2"/>
          </p:nvPr>
        </p:nvSpPr>
        <p:spPr>
          <a:xfrm>
            <a:off x="683568" y="1091621"/>
            <a:ext cx="8262938" cy="3996928"/>
          </a:xfrm>
        </p:spPr>
        <p:txBody>
          <a:bodyPr>
            <a:normAutofit/>
          </a:bodyPr>
          <a:lstStyle/>
          <a:p>
            <a:pPr eaLnBrk="1" hangingPunct="1">
              <a:lnSpc>
                <a:spcPct val="150000"/>
              </a:lnSpc>
              <a:buClr>
                <a:srgbClr val="00B050"/>
              </a:buClr>
              <a:buFont typeface="Wingdings" panose="05000000000000000000" pitchFamily="2" charset="2"/>
              <a:buChar char="p"/>
            </a:pPr>
            <a:r>
              <a:rPr altLang="en-US" sz="2000" dirty="0" err="1">
                <a:latin typeface="幼圆" panose="02010509060101010101" pitchFamily="49" charset="-122"/>
                <a:ea typeface="幼圆" panose="02010509060101010101" pitchFamily="49" charset="-122"/>
              </a:rPr>
              <a:t>理想的保安</a:t>
            </a:r>
            <a:r>
              <a:rPr altLang="en-US" sz="2000" dirty="0">
                <a:latin typeface="幼圆" panose="02010509060101010101" pitchFamily="49" charset="-122"/>
                <a:ea typeface="幼圆" panose="02010509060101010101" pitchFamily="49" charset="-122"/>
              </a:rPr>
              <a:t>：</a:t>
            </a:r>
            <a:endParaRPr lang="en-US" altLang="zh-CN"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r>
              <a:rPr lang="en-US" altLang="en-US" sz="2000" dirty="0">
                <a:latin typeface="幼圆" panose="02010509060101010101" pitchFamily="49" charset="-122"/>
                <a:ea typeface="幼圆" panose="02010509060101010101" pitchFamily="49" charset="-122"/>
              </a:rPr>
              <a:t>Precision=Recall=100%。</a:t>
            </a:r>
          </a:p>
          <a:p>
            <a:pPr eaLnBrk="1" hangingPunct="1">
              <a:lnSpc>
                <a:spcPct val="150000"/>
              </a:lnSpc>
              <a:buClr>
                <a:srgbClr val="00B050"/>
              </a:buClr>
              <a:buFont typeface="Wingdings" panose="05000000000000000000" pitchFamily="2" charset="2"/>
              <a:buChar char="p"/>
            </a:pPr>
            <a:r>
              <a:rPr altLang="en-US" sz="2000" dirty="0">
                <a:latin typeface="幼圆" panose="02010509060101010101" pitchFamily="49" charset="-122"/>
                <a:ea typeface="幼圆" panose="02010509060101010101" pitchFamily="49" charset="-122"/>
              </a:rPr>
              <a:t>将</a:t>
            </a:r>
            <a:r>
              <a:rPr lang="en-US" altLang="en-US" sz="2000" dirty="0">
                <a:latin typeface="幼圆" panose="02010509060101010101" pitchFamily="49" charset="-122"/>
                <a:ea typeface="幼圆" panose="02010509060101010101" pitchFamily="49" charset="-122"/>
              </a:rPr>
              <a:t>Precision</a:t>
            </a:r>
            <a:r>
              <a:rPr altLang="en-US" sz="2000" dirty="0">
                <a:latin typeface="幼圆" panose="02010509060101010101" pitchFamily="49" charset="-122"/>
                <a:ea typeface="幼圆" panose="02010509060101010101" pitchFamily="49" charset="-122"/>
              </a:rPr>
              <a:t>和</a:t>
            </a:r>
            <a:r>
              <a:rPr lang="en-US" altLang="en-US" sz="2000" dirty="0">
                <a:latin typeface="幼圆" panose="02010509060101010101" pitchFamily="49" charset="-122"/>
                <a:ea typeface="幼圆" panose="02010509060101010101" pitchFamily="49" charset="-122"/>
              </a:rPr>
              <a:t>Recall</a:t>
            </a:r>
            <a:r>
              <a:rPr altLang="en-US" sz="2000" dirty="0">
                <a:latin typeface="幼圆" panose="02010509060101010101" pitchFamily="49" charset="-122"/>
                <a:ea typeface="幼圆" panose="02010509060101010101" pitchFamily="49" charset="-122"/>
              </a:rPr>
              <a:t>放到一个公式中，就构成了</a:t>
            </a:r>
            <a:r>
              <a:rPr lang="en-US" altLang="en-US" sz="2000" dirty="0">
                <a:latin typeface="幼圆" panose="02010509060101010101" pitchFamily="49" charset="-122"/>
                <a:ea typeface="幼圆" panose="02010509060101010101" pitchFamily="49" charset="-122"/>
              </a:rPr>
              <a:t>F1 Score</a:t>
            </a:r>
            <a:r>
              <a:rPr altLang="en-US" sz="2000" dirty="0">
                <a:latin typeface="幼圆" panose="02010509060101010101" pitchFamily="49" charset="-122"/>
                <a:ea typeface="幼圆" panose="02010509060101010101" pitchFamily="49" charset="-122"/>
              </a:rPr>
              <a:t>，是精度和召回率的调和均值，两者都高则</a:t>
            </a:r>
            <a:r>
              <a:rPr lang="en-US" altLang="zh-CN" sz="2000" dirty="0">
                <a:latin typeface="幼圆" panose="02010509060101010101" pitchFamily="49" charset="-122"/>
                <a:ea typeface="幼圆" panose="02010509060101010101" pitchFamily="49" charset="-122"/>
              </a:rPr>
              <a:t>F1</a:t>
            </a:r>
            <a:r>
              <a:rPr altLang="en-US" sz="2000" dirty="0">
                <a:latin typeface="幼圆" panose="02010509060101010101" pitchFamily="49" charset="-122"/>
                <a:ea typeface="幼圆" panose="02010509060101010101" pitchFamily="49" charset="-122"/>
              </a:rPr>
              <a:t>高</a:t>
            </a:r>
            <a:r>
              <a:rPr lang="en-US" altLang="en-US" sz="2000" dirty="0">
                <a:latin typeface="幼圆" panose="02010509060101010101" pitchFamily="49" charset="-122"/>
                <a:ea typeface="幼圆" panose="02010509060101010101" pitchFamily="49" charset="-122"/>
              </a:rPr>
              <a:t>，</a:t>
            </a:r>
            <a:r>
              <a:rPr altLang="en-US" sz="2000" dirty="0">
                <a:latin typeface="幼圆" panose="02010509060101010101" pitchFamily="49" charset="-122"/>
                <a:ea typeface="幼圆" panose="02010509060101010101" pitchFamily="49" charset="-122"/>
              </a:rPr>
              <a:t>其公式如下：</a:t>
            </a:r>
            <a:endParaRPr lang="en-US" altLang="en-US" sz="2000" dirty="0">
              <a:latin typeface="幼圆" panose="02010509060101010101" pitchFamily="49" charset="-122"/>
              <a:ea typeface="幼圆" panose="02010509060101010101" pitchFamily="49" charset="-122"/>
            </a:endParaRPr>
          </a:p>
        </p:txBody>
      </p:sp>
      <p:pic>
        <p:nvPicPr>
          <p:cNvPr id="5222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700808"/>
            <a:ext cx="8848725"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869160"/>
            <a:ext cx="422076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7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altLang="en-US" sz="4000" dirty="0">
                <a:latin typeface="幼圆" panose="02010509060101010101" pitchFamily="49" charset="-122"/>
                <a:ea typeface="幼圆" panose="02010509060101010101" pitchFamily="49" charset="-122"/>
                <a:cs typeface="+mj-cs"/>
              </a:rPr>
              <a:t>指标分析</a:t>
            </a:r>
          </a:p>
        </p:txBody>
      </p:sp>
      <p:sp>
        <p:nvSpPr>
          <p:cNvPr id="53251" name="内容占位符 9"/>
          <p:cNvSpPr>
            <a:spLocks noGrp="1"/>
          </p:cNvSpPr>
          <p:nvPr>
            <p:ph sz="half" idx="2"/>
          </p:nvPr>
        </p:nvSpPr>
        <p:spPr>
          <a:xfrm>
            <a:off x="683569" y="1700808"/>
            <a:ext cx="8352928" cy="4968552"/>
          </a:xfrm>
        </p:spPr>
        <p:txBody>
          <a:bodyPr>
            <a:noAutofit/>
          </a:bodyPr>
          <a:lstStyle/>
          <a:p>
            <a:pPr eaLnBrk="1" hangingPunct="1">
              <a:lnSpc>
                <a:spcPct val="150000"/>
              </a:lnSpc>
              <a:buClr>
                <a:srgbClr val="00B050"/>
              </a:buClr>
              <a:buFont typeface="Wingdings" panose="05000000000000000000" pitchFamily="2" charset="2"/>
              <a:buChar char="p"/>
            </a:pPr>
            <a:r>
              <a:rPr altLang="en-US" sz="2000" dirty="0">
                <a:latin typeface="幼圆" panose="02010509060101010101" pitchFamily="49" charset="-122"/>
                <a:ea typeface="幼圆" panose="02010509060101010101" pitchFamily="49" charset="-122"/>
              </a:rPr>
              <a:t>由此可见，准确率是评估捕获的成果中目标成果所占得比例；召回率就是从关注领域中，召回目标类别的比例；而</a:t>
            </a:r>
            <a:r>
              <a:rPr lang="en-US" altLang="zh-CN" sz="2000" dirty="0">
                <a:latin typeface="幼圆" panose="02010509060101010101" pitchFamily="49" charset="-122"/>
                <a:ea typeface="幼圆" panose="02010509060101010101" pitchFamily="49" charset="-122"/>
              </a:rPr>
              <a:t>F1</a:t>
            </a:r>
            <a:r>
              <a:rPr altLang="en-US" sz="2000" dirty="0">
                <a:latin typeface="幼圆" panose="02010509060101010101" pitchFamily="49" charset="-122"/>
                <a:ea typeface="幼圆" panose="02010509060101010101" pitchFamily="49" charset="-122"/>
              </a:rPr>
              <a:t>值，则是综合这二者指标的评估指标，用于综合反映整体的指标。</a:t>
            </a:r>
          </a:p>
          <a:p>
            <a:pPr eaLnBrk="1" hangingPunct="1">
              <a:lnSpc>
                <a:spcPct val="150000"/>
              </a:lnSpc>
              <a:buClr>
                <a:srgbClr val="00B050"/>
              </a:buClr>
              <a:buFont typeface="Wingdings" panose="05000000000000000000" pitchFamily="2" charset="2"/>
              <a:buChar char="p"/>
            </a:pPr>
            <a:r>
              <a:rPr altLang="en-US" sz="2000" dirty="0">
                <a:latin typeface="幼圆" panose="02010509060101010101" pitchFamily="49" charset="-122"/>
                <a:ea typeface="幼圆" panose="02010509060101010101" pitchFamily="49" charset="-122"/>
              </a:rPr>
              <a:t>当然希望检索结果</a:t>
            </a:r>
            <a:r>
              <a:rPr lang="en-US" altLang="zh-CN" sz="2000" dirty="0">
                <a:latin typeface="幼圆" panose="02010509060101010101" pitchFamily="49" charset="-122"/>
                <a:ea typeface="幼圆" panose="02010509060101010101" pitchFamily="49" charset="-122"/>
              </a:rPr>
              <a:t>Precision</a:t>
            </a:r>
            <a:r>
              <a:rPr altLang="en-US" sz="2000" dirty="0">
                <a:latin typeface="幼圆" panose="02010509060101010101" pitchFamily="49" charset="-122"/>
                <a:ea typeface="幼圆" panose="02010509060101010101" pitchFamily="49" charset="-122"/>
              </a:rPr>
              <a:t>越高越好，同时</a:t>
            </a:r>
            <a:r>
              <a:rPr lang="en-US" altLang="zh-CN" sz="2000" dirty="0">
                <a:latin typeface="幼圆" panose="02010509060101010101" pitchFamily="49" charset="-122"/>
                <a:ea typeface="幼圆" panose="02010509060101010101" pitchFamily="49" charset="-122"/>
              </a:rPr>
              <a:t>Recall</a:t>
            </a:r>
            <a:r>
              <a:rPr altLang="en-US" sz="2000" dirty="0">
                <a:latin typeface="幼圆" panose="02010509060101010101" pitchFamily="49" charset="-122"/>
                <a:ea typeface="幼圆" panose="02010509060101010101" pitchFamily="49" charset="-122"/>
              </a:rPr>
              <a:t>也越高越好，但事实上这两者在某些情况下有矛盾的。比如极端情况下，只搜索出了一个结果，且是准确的，那么</a:t>
            </a:r>
            <a:r>
              <a:rPr lang="en-US" altLang="zh-CN" sz="2000" dirty="0">
                <a:latin typeface="幼圆" panose="02010509060101010101" pitchFamily="49" charset="-122"/>
                <a:ea typeface="幼圆" panose="02010509060101010101" pitchFamily="49" charset="-122"/>
              </a:rPr>
              <a:t>Precision</a:t>
            </a:r>
            <a:r>
              <a:rPr altLang="en-US" sz="2000" dirty="0">
                <a:latin typeface="幼圆" panose="02010509060101010101" pitchFamily="49" charset="-122"/>
                <a:ea typeface="幼圆" panose="02010509060101010101" pitchFamily="49" charset="-122"/>
              </a:rPr>
              <a:t>就是</a:t>
            </a:r>
            <a:r>
              <a:rPr lang="en-US" altLang="zh-CN" sz="2000" dirty="0">
                <a:latin typeface="幼圆" panose="02010509060101010101" pitchFamily="49" charset="-122"/>
                <a:ea typeface="幼圆" panose="02010509060101010101" pitchFamily="49" charset="-122"/>
              </a:rPr>
              <a:t>100%</a:t>
            </a:r>
            <a:r>
              <a:rPr altLang="en-US" sz="2000" dirty="0">
                <a:latin typeface="幼圆" panose="02010509060101010101" pitchFamily="49" charset="-122"/>
                <a:ea typeface="幼圆" panose="02010509060101010101" pitchFamily="49" charset="-122"/>
              </a:rPr>
              <a:t>，但是</a:t>
            </a:r>
            <a:r>
              <a:rPr lang="en-US" altLang="zh-CN" sz="2000" dirty="0">
                <a:latin typeface="幼圆" panose="02010509060101010101" pitchFamily="49" charset="-122"/>
                <a:ea typeface="幼圆" panose="02010509060101010101" pitchFamily="49" charset="-122"/>
              </a:rPr>
              <a:t>Recall</a:t>
            </a:r>
            <a:r>
              <a:rPr altLang="en-US" sz="2000" dirty="0">
                <a:latin typeface="幼圆" panose="02010509060101010101" pitchFamily="49" charset="-122"/>
                <a:ea typeface="幼圆" panose="02010509060101010101" pitchFamily="49" charset="-122"/>
              </a:rPr>
              <a:t>就很低；而如果把所有结果都返回，那么比如</a:t>
            </a:r>
            <a:r>
              <a:rPr lang="en-US" altLang="zh-CN" sz="2000" dirty="0">
                <a:latin typeface="幼圆" panose="02010509060101010101" pitchFamily="49" charset="-122"/>
                <a:ea typeface="幼圆" panose="02010509060101010101" pitchFamily="49" charset="-122"/>
              </a:rPr>
              <a:t>Recall</a:t>
            </a:r>
            <a:r>
              <a:rPr altLang="en-US" sz="2000" dirty="0">
                <a:latin typeface="幼圆" panose="02010509060101010101" pitchFamily="49" charset="-122"/>
                <a:ea typeface="幼圆" panose="02010509060101010101" pitchFamily="49" charset="-122"/>
              </a:rPr>
              <a:t>是</a:t>
            </a:r>
            <a:r>
              <a:rPr lang="en-US" altLang="zh-CN" sz="2000" dirty="0">
                <a:latin typeface="幼圆" panose="02010509060101010101" pitchFamily="49" charset="-122"/>
                <a:ea typeface="幼圆" panose="02010509060101010101" pitchFamily="49" charset="-122"/>
              </a:rPr>
              <a:t>100%</a:t>
            </a:r>
            <a:r>
              <a:rPr altLang="en-US" sz="2000" dirty="0">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但是</a:t>
            </a:r>
            <a:r>
              <a:rPr lang="en-US" altLang="zh-CN" sz="2000" dirty="0" err="1">
                <a:latin typeface="幼圆" panose="02010509060101010101" pitchFamily="49" charset="-122"/>
                <a:ea typeface="幼圆" panose="02010509060101010101" pitchFamily="49" charset="-122"/>
              </a:rPr>
              <a:t>Precision</a:t>
            </a:r>
            <a:r>
              <a:rPr altLang="en-US" sz="2000" dirty="0" err="1">
                <a:latin typeface="幼圆" panose="02010509060101010101" pitchFamily="49" charset="-122"/>
                <a:ea typeface="幼圆" panose="02010509060101010101" pitchFamily="49" charset="-122"/>
              </a:rPr>
              <a:t>就会很低。</a:t>
            </a:r>
            <a:r>
              <a:rPr altLang="en-US" sz="2000" dirty="0" err="1">
                <a:solidFill>
                  <a:srgbClr val="C00000"/>
                </a:solidFill>
                <a:latin typeface="幼圆" panose="02010509060101010101" pitchFamily="49" charset="-122"/>
                <a:ea typeface="幼圆" panose="02010509060101010101" pitchFamily="49" charset="-122"/>
              </a:rPr>
              <a:t>因此在不同的场合中需要自己判断希望</a:t>
            </a:r>
            <a:r>
              <a:rPr lang="en-US" altLang="zh-CN" sz="2000" dirty="0" err="1">
                <a:solidFill>
                  <a:srgbClr val="C00000"/>
                </a:solidFill>
                <a:latin typeface="幼圆" panose="02010509060101010101" pitchFamily="49" charset="-122"/>
                <a:ea typeface="幼圆" panose="02010509060101010101" pitchFamily="49" charset="-122"/>
              </a:rPr>
              <a:t>Precision</a:t>
            </a:r>
            <a:r>
              <a:rPr altLang="en-US" sz="2000" dirty="0" err="1">
                <a:solidFill>
                  <a:srgbClr val="C00000"/>
                </a:solidFill>
                <a:latin typeface="幼圆" panose="02010509060101010101" pitchFamily="49" charset="-122"/>
                <a:ea typeface="幼圆" panose="02010509060101010101" pitchFamily="49" charset="-122"/>
              </a:rPr>
              <a:t>比较高或是</a:t>
            </a:r>
            <a:r>
              <a:rPr lang="en-US" altLang="zh-CN" sz="2000" dirty="0" err="1">
                <a:solidFill>
                  <a:srgbClr val="C00000"/>
                </a:solidFill>
                <a:latin typeface="幼圆" panose="02010509060101010101" pitchFamily="49" charset="-122"/>
                <a:ea typeface="幼圆" panose="02010509060101010101" pitchFamily="49" charset="-122"/>
              </a:rPr>
              <a:t>Recall</a:t>
            </a:r>
            <a:r>
              <a:rPr altLang="en-US" sz="2000" dirty="0" err="1">
                <a:solidFill>
                  <a:srgbClr val="C00000"/>
                </a:solidFill>
                <a:latin typeface="幼圆" panose="02010509060101010101" pitchFamily="49" charset="-122"/>
                <a:ea typeface="幼圆" panose="02010509060101010101" pitchFamily="49" charset="-122"/>
              </a:rPr>
              <a:t>比较高</a:t>
            </a:r>
            <a:r>
              <a:rPr altLang="en-US" sz="2000" dirty="0">
                <a:solidFill>
                  <a:srgbClr val="C00000"/>
                </a:solidFill>
                <a:latin typeface="幼圆" panose="02010509060101010101" pitchFamily="49" charset="-122"/>
                <a:ea typeface="幼圆" panose="02010509060101010101" pitchFamily="49" charset="-122"/>
              </a:rPr>
              <a:t>。</a:t>
            </a:r>
            <a:endParaRPr lang="en-US" altLang="en-US" sz="2000" dirty="0">
              <a:solidFill>
                <a:srgbClr val="C00000"/>
              </a:solidFill>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r>
              <a:rPr altLang="en-US" sz="2000" dirty="0" err="1">
                <a:latin typeface="幼圆" panose="02010509060101010101" pitchFamily="49" charset="-122"/>
                <a:ea typeface="幼圆" panose="02010509060101010101" pitchFamily="49" charset="-122"/>
              </a:rPr>
              <a:t>可以绘制</a:t>
            </a:r>
            <a:r>
              <a:rPr lang="en-US" altLang="zh-CN" sz="2000" dirty="0" err="1">
                <a:latin typeface="幼圆" panose="02010509060101010101" pitchFamily="49" charset="-122"/>
                <a:ea typeface="幼圆" panose="02010509060101010101" pitchFamily="49" charset="-122"/>
              </a:rPr>
              <a:t>Precision-Recall</a:t>
            </a:r>
            <a:r>
              <a:rPr altLang="en-US" sz="2000" dirty="0" err="1">
                <a:latin typeface="幼圆" panose="02010509060101010101" pitchFamily="49" charset="-122"/>
                <a:ea typeface="幼圆" panose="02010509060101010101" pitchFamily="49" charset="-122"/>
              </a:rPr>
              <a:t>曲线来帮助分析</a:t>
            </a:r>
            <a:r>
              <a:rPr altLang="en-US" sz="2000" dirty="0">
                <a:latin typeface="幼圆" panose="02010509060101010101" pitchFamily="49" charset="-122"/>
                <a:ea typeface="幼圆" panose="02010509060101010101" pitchFamily="49" charset="-122"/>
              </a:rPr>
              <a:t>。</a:t>
            </a:r>
            <a:endParaRPr lang="en-US" altLang="zh-CN"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zh-CN"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752642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9188" y="238335"/>
            <a:ext cx="8229600" cy="1143000"/>
          </a:xfrm>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平衡</a:t>
            </a:r>
            <a:r>
              <a:rPr lang="en-US" altLang="zh-CN" dirty="0">
                <a:latin typeface="幼圆" panose="02010509060101010101" pitchFamily="49" charset="-122"/>
                <a:ea typeface="幼圆" panose="02010509060101010101" pitchFamily="49" charset="-122"/>
              </a:rPr>
              <a:t>PR</a:t>
            </a:r>
            <a:endParaRPr lang="zh-CN" altLang="en-US" dirty="0">
              <a:latin typeface="幼圆" panose="02010509060101010101" pitchFamily="49" charset="-122"/>
              <a:ea typeface="幼圆" panose="02010509060101010101" pitchFamily="49" charset="-122"/>
            </a:endParaRPr>
          </a:p>
        </p:txBody>
      </p:sp>
      <p:sp>
        <p:nvSpPr>
          <p:cNvPr id="13" name="内容占位符 2"/>
          <p:cNvSpPr txBox="1">
            <a:spLocks/>
          </p:cNvSpPr>
          <p:nvPr/>
        </p:nvSpPr>
        <p:spPr>
          <a:xfrm>
            <a:off x="251520" y="1329655"/>
            <a:ext cx="843528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根据学习器的预测结果按正例可能性大小对样例进行排序，并逐个把样本作为正例进行预测，则可以得到查准率</a:t>
            </a:r>
            <a:r>
              <a:rPr lang="en-US" altLang="zh-CN" dirty="0">
                <a:latin typeface="幼圆" panose="02010509060101010101" pitchFamily="49" charset="-122"/>
              </a:rPr>
              <a:t>-</a:t>
            </a:r>
            <a:r>
              <a:rPr lang="zh-CN" altLang="en-US" dirty="0">
                <a:latin typeface="幼圆" panose="02010509060101010101" pitchFamily="49" charset="-122"/>
              </a:rPr>
              <a:t>查全率曲线，简称“</a:t>
            </a:r>
            <a:r>
              <a:rPr lang="en-US" altLang="zh-CN" b="1" dirty="0">
                <a:solidFill>
                  <a:srgbClr val="0000FF"/>
                </a:solidFill>
                <a:latin typeface="幼圆" panose="02010509060101010101" pitchFamily="49" charset="-122"/>
              </a:rPr>
              <a:t>P-R</a:t>
            </a:r>
            <a:r>
              <a:rPr lang="zh-CN" altLang="en-US" b="1" dirty="0">
                <a:solidFill>
                  <a:srgbClr val="0000FF"/>
                </a:solidFill>
                <a:latin typeface="幼圆" panose="02010509060101010101" pitchFamily="49" charset="-122"/>
              </a:rPr>
              <a:t>曲线</a:t>
            </a:r>
            <a:r>
              <a:rPr lang="zh-CN" altLang="en-US" dirty="0">
                <a:latin typeface="幼圆" panose="02010509060101010101" pitchFamily="49" charset="-122"/>
              </a:rPr>
              <a:t>”</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2780928"/>
            <a:ext cx="4968552" cy="420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sp>
        <p:nvSpPr>
          <p:cNvPr id="14" name="TextBox 13"/>
          <p:cNvSpPr txBox="1"/>
          <p:nvPr/>
        </p:nvSpPr>
        <p:spPr>
          <a:xfrm>
            <a:off x="648813" y="2961686"/>
            <a:ext cx="1656184" cy="2585323"/>
          </a:xfrm>
          <a:prstGeom prst="rect">
            <a:avLst/>
          </a:prstGeom>
          <a:noFill/>
        </p:spPr>
        <p:txBody>
          <a:bodyPr wrap="square" rtlCol="0">
            <a:spAutoFit/>
          </a:bodyPr>
          <a:lstStyle/>
          <a:p>
            <a:pPr marL="285750" indent="-285750">
              <a:buClr>
                <a:srgbClr val="00B050"/>
              </a:buClr>
              <a:buFont typeface="Wingdings" panose="05000000000000000000" pitchFamily="2" charset="2"/>
              <a:buChar char="p"/>
            </a:pPr>
            <a:r>
              <a:rPr lang="zh-CN" altLang="en-US" b="1" dirty="0">
                <a:solidFill>
                  <a:srgbClr val="0000FF"/>
                </a:solidFill>
                <a:latin typeface="幼圆" panose="02010509060101010101" pitchFamily="49" charset="-122"/>
                <a:ea typeface="幼圆" panose="02010509060101010101" pitchFamily="49" charset="-122"/>
              </a:rPr>
              <a:t>平衡点</a:t>
            </a:r>
            <a:r>
              <a:rPr lang="zh-CN" altLang="en-US" dirty="0">
                <a:latin typeface="幼圆" panose="02010509060101010101" pitchFamily="49" charset="-122"/>
                <a:ea typeface="幼圆" panose="02010509060101010101" pitchFamily="49" charset="-122"/>
              </a:rPr>
              <a:t>是曲线上“查准率</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查全率”时的取值，可用来用于度量</a:t>
            </a:r>
            <a:r>
              <a:rPr lang="en-US" altLang="zh-CN" dirty="0">
                <a:latin typeface="幼圆" panose="02010509060101010101" pitchFamily="49" charset="-122"/>
                <a:ea typeface="幼圆" panose="02010509060101010101" pitchFamily="49" charset="-122"/>
              </a:rPr>
              <a:t>P-R</a:t>
            </a:r>
            <a:r>
              <a:rPr lang="zh-CN" altLang="en-US" dirty="0">
                <a:latin typeface="幼圆" panose="02010509060101010101" pitchFamily="49" charset="-122"/>
                <a:ea typeface="幼圆" panose="02010509060101010101" pitchFamily="49" charset="-122"/>
              </a:rPr>
              <a:t>曲线有交叉的分类器性能高低</a:t>
            </a:r>
          </a:p>
        </p:txBody>
      </p:sp>
      <p:sp>
        <p:nvSpPr>
          <p:cNvPr id="3" name="矩形 2"/>
          <p:cNvSpPr/>
          <p:nvPr/>
        </p:nvSpPr>
        <p:spPr>
          <a:xfrm>
            <a:off x="2771800" y="2001078"/>
            <a:ext cx="4572000" cy="646331"/>
          </a:xfrm>
          <a:prstGeom prst="rect">
            <a:avLst/>
          </a:prstGeom>
          <a:ln>
            <a:solidFill>
              <a:schemeClr val="accent1"/>
            </a:solidFill>
          </a:ln>
        </p:spPr>
        <p:txBody>
          <a:bodyPr>
            <a:spAutoFit/>
          </a:bodyPr>
          <a:lstStyle/>
          <a:p>
            <a:r>
              <a:rPr lang="zh-CN" altLang="en-US" b="1" dirty="0">
                <a:solidFill>
                  <a:srgbClr val="0D0D8F"/>
                </a:solidFill>
              </a:rPr>
              <a:t>https://blog.csdn.net/qq_46110834/article/details/110795705</a:t>
            </a:r>
          </a:p>
        </p:txBody>
      </p:sp>
    </p:spTree>
    <p:extLst>
      <p:ext uri="{BB962C8B-B14F-4D97-AF65-F5344CB8AC3E}">
        <p14:creationId xmlns:p14="http://schemas.microsoft.com/office/powerpoint/2010/main" val="205309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绘制</a:t>
            </a:r>
            <a:r>
              <a:rPr lang="en-US" altLang="zh-CN" dirty="0">
                <a:latin typeface="幼圆" panose="02010509060101010101" pitchFamily="49" charset="-122"/>
                <a:ea typeface="幼圆" panose="02010509060101010101" pitchFamily="49" charset="-122"/>
              </a:rPr>
              <a:t>P-R</a:t>
            </a:r>
            <a:r>
              <a:rPr lang="zh-CN" altLang="en-US" dirty="0">
                <a:latin typeface="幼圆" panose="02010509060101010101" pitchFamily="49" charset="-122"/>
                <a:ea typeface="幼圆" panose="02010509060101010101" pitchFamily="49" charset="-122"/>
              </a:rPr>
              <a:t>曲线</a:t>
            </a:r>
          </a:p>
        </p:txBody>
      </p:sp>
      <p:sp>
        <p:nvSpPr>
          <p:cNvPr id="13" name="内容占位符 2"/>
          <p:cNvSpPr txBox="1">
            <a:spLocks/>
          </p:cNvSpPr>
          <p:nvPr/>
        </p:nvSpPr>
        <p:spPr>
          <a:xfrm>
            <a:off x="323528" y="1772816"/>
            <a:ext cx="8640960" cy="48245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600"/>
              </a:lnSpc>
              <a:buClr>
                <a:srgbClr val="00B050"/>
              </a:buClr>
              <a:buFont typeface="Wingdings" panose="05000000000000000000" pitchFamily="2" charset="2"/>
              <a:buChar char="p"/>
            </a:pPr>
            <a:r>
              <a:rPr lang="zh-CN" altLang="en-US" dirty="0">
                <a:latin typeface="幼圆" panose="02010509060101010101" pitchFamily="49" charset="-122"/>
              </a:rPr>
              <a:t>在</a:t>
            </a:r>
            <a:r>
              <a:rPr lang="en-US" altLang="zh-CN" dirty="0">
                <a:latin typeface="幼圆" panose="02010509060101010101" pitchFamily="49" charset="-122"/>
              </a:rPr>
              <a:t>linear model</a:t>
            </a:r>
            <a:r>
              <a:rPr lang="zh-CN" altLang="en-US" dirty="0">
                <a:latin typeface="幼圆" panose="02010509060101010101" pitchFamily="49" charset="-122"/>
              </a:rPr>
              <a:t>中，对各个特征线性组合，得到</a:t>
            </a:r>
            <a:r>
              <a:rPr lang="en-US" altLang="zh-CN" dirty="0">
                <a:latin typeface="幼圆" panose="02010509060101010101" pitchFamily="49" charset="-122"/>
              </a:rPr>
              <a:t>linear score,</a:t>
            </a:r>
            <a:r>
              <a:rPr lang="zh-CN" altLang="en-US" dirty="0">
                <a:latin typeface="幼圆" panose="02010509060101010101" pitchFamily="49" charset="-122"/>
              </a:rPr>
              <a:t>然后确定一个</a:t>
            </a:r>
            <a:r>
              <a:rPr lang="en-US" altLang="zh-CN" dirty="0">
                <a:latin typeface="幼圆" panose="02010509060101010101" pitchFamily="49" charset="-122"/>
              </a:rPr>
              <a:t>threshold</a:t>
            </a:r>
            <a:r>
              <a:rPr lang="zh-CN" altLang="en-US" dirty="0">
                <a:latin typeface="幼圆" panose="02010509060101010101" pitchFamily="49" charset="-122"/>
              </a:rPr>
              <a:t>，</a:t>
            </a:r>
            <a:r>
              <a:rPr lang="en-US" altLang="zh-CN" dirty="0">
                <a:latin typeface="幼圆" panose="02010509060101010101" pitchFamily="49" charset="-122"/>
              </a:rPr>
              <a:t>linear score </a:t>
            </a:r>
            <a:r>
              <a:rPr lang="zh-CN" altLang="en-US" dirty="0">
                <a:latin typeface="幼圆" panose="02010509060101010101" pitchFamily="49" charset="-122"/>
              </a:rPr>
              <a:t>＜ </a:t>
            </a:r>
            <a:r>
              <a:rPr lang="en-US" altLang="zh-CN" dirty="0">
                <a:latin typeface="幼圆" panose="02010509060101010101" pitchFamily="49" charset="-122"/>
              </a:rPr>
              <a:t>threshold </a:t>
            </a:r>
            <a:r>
              <a:rPr lang="zh-CN" altLang="en-US" dirty="0">
                <a:latin typeface="幼圆" panose="02010509060101010101" pitchFamily="49" charset="-122"/>
              </a:rPr>
              <a:t>判为负类，</a:t>
            </a:r>
            <a:r>
              <a:rPr lang="en-US" altLang="zh-CN" dirty="0">
                <a:latin typeface="幼圆" panose="02010509060101010101" pitchFamily="49" charset="-122"/>
              </a:rPr>
              <a:t>linear score </a:t>
            </a:r>
            <a:r>
              <a:rPr lang="zh-CN" altLang="en-US" dirty="0">
                <a:latin typeface="幼圆" panose="02010509060101010101" pitchFamily="49" charset="-122"/>
              </a:rPr>
              <a:t>＞ </a:t>
            </a:r>
            <a:r>
              <a:rPr lang="en-US" altLang="zh-CN" dirty="0">
                <a:latin typeface="幼圆" panose="02010509060101010101" pitchFamily="49" charset="-122"/>
              </a:rPr>
              <a:t>threshold </a:t>
            </a:r>
            <a:r>
              <a:rPr lang="zh-CN" altLang="en-US" dirty="0">
                <a:latin typeface="幼圆" panose="02010509060101010101" pitchFamily="49" charset="-122"/>
              </a:rPr>
              <a:t>判为正类。</a:t>
            </a:r>
            <a:endParaRPr lang="en-US" altLang="zh-CN"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endParaRPr lang="en-US" altLang="zh-CN"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r>
              <a:rPr lang="zh-CN" altLang="en-US" dirty="0">
                <a:latin typeface="幼圆" panose="02010509060101010101" pitchFamily="49" charset="-122"/>
              </a:rPr>
              <a:t>画</a:t>
            </a:r>
            <a:r>
              <a:rPr lang="en-US" altLang="zh-CN" dirty="0">
                <a:latin typeface="幼圆" panose="02010509060101010101" pitchFamily="49" charset="-122"/>
              </a:rPr>
              <a:t>PR</a:t>
            </a:r>
            <a:r>
              <a:rPr lang="zh-CN" altLang="en-US" dirty="0">
                <a:latin typeface="幼圆" panose="02010509060101010101" pitchFamily="49" charset="-122"/>
              </a:rPr>
              <a:t>曲线时， 可以想象</a:t>
            </a:r>
            <a:r>
              <a:rPr lang="en-US" altLang="zh-CN" dirty="0">
                <a:latin typeface="幼圆" panose="02010509060101010101" pitchFamily="49" charset="-122"/>
              </a:rPr>
              <a:t>threshold </a:t>
            </a:r>
            <a:r>
              <a:rPr lang="zh-CN" altLang="en-US" dirty="0">
                <a:latin typeface="幼圆" panose="02010509060101010101" pitchFamily="49" charset="-122"/>
              </a:rPr>
              <a:t>是不断变化的。首先，</a:t>
            </a:r>
            <a:r>
              <a:rPr lang="en-US" altLang="zh-CN" dirty="0">
                <a:latin typeface="幼圆" panose="02010509060101010101" pitchFamily="49" charset="-122"/>
              </a:rPr>
              <a:t>threshold </a:t>
            </a:r>
            <a:r>
              <a:rPr lang="zh-CN" altLang="en-US" dirty="0">
                <a:latin typeface="幼圆" panose="02010509060101010101" pitchFamily="49" charset="-122"/>
              </a:rPr>
              <a:t>特别大，这样没有一个是正类，计算出查全率与查准率； 然后 </a:t>
            </a:r>
            <a:r>
              <a:rPr lang="en-US" altLang="zh-CN" dirty="0">
                <a:latin typeface="幼圆" panose="02010509060101010101" pitchFamily="49" charset="-122"/>
              </a:rPr>
              <a:t>threshold </a:t>
            </a:r>
            <a:r>
              <a:rPr lang="zh-CN" altLang="en-US" dirty="0">
                <a:latin typeface="幼圆" panose="02010509060101010101" pitchFamily="49" charset="-122"/>
              </a:rPr>
              <a:t>减小， 只有一个正类，计算出查全率与查准率；然后 </a:t>
            </a:r>
            <a:r>
              <a:rPr lang="en-US" altLang="zh-CN" dirty="0">
                <a:latin typeface="幼圆" panose="02010509060101010101" pitchFamily="49" charset="-122"/>
              </a:rPr>
              <a:t>threshold</a:t>
            </a:r>
            <a:r>
              <a:rPr lang="zh-CN" altLang="en-US" dirty="0">
                <a:latin typeface="幼圆" panose="02010509060101010101" pitchFamily="49" charset="-122"/>
              </a:rPr>
              <a:t>再减小，有</a:t>
            </a:r>
            <a:r>
              <a:rPr lang="en-US" altLang="zh-CN" dirty="0">
                <a:latin typeface="幼圆" panose="02010509060101010101" pitchFamily="49" charset="-122"/>
              </a:rPr>
              <a:t>2</a:t>
            </a:r>
            <a:r>
              <a:rPr lang="zh-CN" altLang="en-US" dirty="0">
                <a:latin typeface="幼圆" panose="02010509060101010101" pitchFamily="49" charset="-122"/>
              </a:rPr>
              <a:t>个正类，计算出查全率与查准率；</a:t>
            </a:r>
            <a:r>
              <a:rPr lang="en-US" altLang="zh-CN" dirty="0">
                <a:latin typeface="幼圆" panose="02010509060101010101" pitchFamily="49" charset="-122"/>
              </a:rPr>
              <a:t>threshold</a:t>
            </a:r>
            <a:r>
              <a:rPr lang="zh-CN" altLang="en-US" dirty="0">
                <a:latin typeface="幼圆" panose="02010509060101010101" pitchFamily="49" charset="-122"/>
              </a:rPr>
              <a:t>减小一次，多出一个正类，直到所有的类别都被判为正类。 然后以查全率为横坐标，差准率为纵坐标，画出图形即可。</a:t>
            </a:r>
          </a:p>
        </p:txBody>
      </p:sp>
    </p:spTree>
    <p:extLst>
      <p:ext uri="{BB962C8B-B14F-4D97-AF65-F5344CB8AC3E}">
        <p14:creationId xmlns:p14="http://schemas.microsoft.com/office/powerpoint/2010/main" val="424875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192" y="389163"/>
            <a:ext cx="8229600" cy="1143000"/>
          </a:xfrm>
        </p:spPr>
        <p:txBody>
          <a:bodyPr/>
          <a:lstStyle/>
          <a:p>
            <a:r>
              <a:rPr lang="zh-CN" altLang="en-US" dirty="0">
                <a:latin typeface="幼圆" panose="02010509060101010101" pitchFamily="49" charset="-122"/>
                <a:ea typeface="幼圆" panose="02010509060101010101" pitchFamily="49" charset="-122"/>
              </a:rPr>
              <a:t>经验误差与过拟合</a:t>
            </a:r>
          </a:p>
        </p:txBody>
      </p:sp>
      <p:sp>
        <p:nvSpPr>
          <p:cNvPr id="7" name="内容占位符 2"/>
          <p:cNvSpPr>
            <a:spLocks noGrp="1"/>
          </p:cNvSpPr>
          <p:nvPr>
            <p:ph idx="1"/>
          </p:nvPr>
        </p:nvSpPr>
        <p:spPr>
          <a:xfrm>
            <a:off x="457200" y="1773573"/>
            <a:ext cx="8616950" cy="2026824"/>
          </a:xfrm>
        </p:spPr>
        <p:txBody>
          <a:bodyPr>
            <a:normAutofit fontScale="77500" lnSpcReduction="20000"/>
          </a:bodyPr>
          <a:lstStyle/>
          <a:p>
            <a:pPr>
              <a:buClr>
                <a:srgbClr val="00B050"/>
              </a:buClr>
              <a:buFont typeface="Wingdings" panose="05000000000000000000" pitchFamily="2" charset="2"/>
              <a:buChar char="p"/>
            </a:pPr>
            <a:r>
              <a:rPr lang="zh-CN" altLang="en-US" dirty="0">
                <a:solidFill>
                  <a:srgbClr val="023A91"/>
                </a:solidFill>
                <a:latin typeface="幼圆" panose="02010509060101010101" pitchFamily="49" charset="-122"/>
                <a:ea typeface="幼圆" panose="02010509060101010101" pitchFamily="49" charset="-122"/>
              </a:rPr>
              <a:t>错误率</a:t>
            </a:r>
            <a:r>
              <a:rPr lang="en-US" altLang="zh-CN" dirty="0">
                <a:solidFill>
                  <a:srgbClr val="023A91"/>
                </a:solidFill>
                <a:latin typeface="幼圆" panose="02010509060101010101" pitchFamily="49" charset="-122"/>
                <a:ea typeface="幼圆" panose="02010509060101010101" pitchFamily="49" charset="-122"/>
              </a:rPr>
              <a:t>&amp;</a:t>
            </a:r>
            <a:r>
              <a:rPr lang="zh-CN" altLang="en-US" dirty="0">
                <a:solidFill>
                  <a:srgbClr val="023A91"/>
                </a:solidFill>
                <a:latin typeface="幼圆" panose="02010509060101010101" pitchFamily="49" charset="-122"/>
                <a:ea typeface="幼圆" panose="02010509060101010101" pitchFamily="49" charset="-122"/>
              </a:rPr>
              <a:t>误差：</a:t>
            </a:r>
            <a:endParaRPr lang="en-US" altLang="zh-CN" dirty="0">
              <a:solidFill>
                <a:srgbClr val="023A91"/>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错误率</a:t>
            </a:r>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错分样本的占比：</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误差：样本真实输出与预测输出之间的差异</a:t>
            </a:r>
            <a:endParaRPr lang="en-US" altLang="zh-CN"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训练</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经验</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误差：训练集上</a:t>
            </a:r>
            <a:endParaRPr lang="en-US" altLang="zh-CN"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测试误差：测试集</a:t>
            </a:r>
            <a:endParaRPr lang="en-US" altLang="zh-CN"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泛化误差：除训练集外所有样本</a:t>
            </a:r>
            <a:endParaRPr lang="en-US" altLang="zh-CN" dirty="0">
              <a:latin typeface="幼圆" panose="02010509060101010101" pitchFamily="49" charset="-122"/>
              <a:ea typeface="幼圆" panose="02010509060101010101" pitchFamily="49"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2209765"/>
            <a:ext cx="1104900" cy="28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838059" y="4156332"/>
            <a:ext cx="6890499" cy="143290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t>由于事先并不知道新样本的特征，我们只能努力使经验误差最小化；</a:t>
            </a:r>
            <a:endParaRPr lang="en-US" altLang="zh-CN" dirty="0"/>
          </a:p>
          <a:p>
            <a:pPr marL="800100" lvl="1" indent="-342900">
              <a:buClr>
                <a:srgbClr val="00B050"/>
              </a:buClr>
              <a:buFont typeface="Wingdings" panose="05000000000000000000" pitchFamily="2" charset="2"/>
              <a:buChar char="p"/>
            </a:pPr>
            <a:r>
              <a:rPr lang="zh-CN" altLang="en-US" dirty="0"/>
              <a:t>很多时候虽然能在训练集上做到分类错误率为零，但多数情况下这样的学习器并不好</a:t>
            </a:r>
          </a:p>
        </p:txBody>
      </p:sp>
    </p:spTree>
    <p:extLst>
      <p:ext uri="{BB962C8B-B14F-4D97-AF65-F5344CB8AC3E}">
        <p14:creationId xmlns:p14="http://schemas.microsoft.com/office/powerpoint/2010/main" val="38223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anim calcmode="lin" valueType="num">
                                      <p:cBhvr>
                                        <p:cTn id="1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1000"/>
                                        <p:tgtEl>
                                          <p:spTgt spid="7">
                                            <p:txEl>
                                              <p:pRg st="5" end="5"/>
                                            </p:txEl>
                                          </p:spTgt>
                                        </p:tgtEl>
                                      </p:cBhvr>
                                    </p:animEffect>
                                    <p:anim calcmode="lin" valueType="num">
                                      <p:cBhvr>
                                        <p:cTn id="2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1000"/>
                                        <p:tgtEl>
                                          <p:spTgt spid="8">
                                            <p:txEl>
                                              <p:pRg st="0" end="0"/>
                                            </p:txEl>
                                          </p:spTgt>
                                        </p:tgtEl>
                                      </p:cBhvr>
                                    </p:animEffect>
                                    <p:anim calcmode="lin" valueType="num">
                                      <p:cBhvr>
                                        <p:cTn id="3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Effect transition="in" filter="fade">
                                      <p:cBhvr>
                                        <p:cTn id="36" dur="1000"/>
                                        <p:tgtEl>
                                          <p:spTgt spid="8">
                                            <p:txEl>
                                              <p:pRg st="1" end="1"/>
                                            </p:txEl>
                                          </p:spTgt>
                                        </p:tgtEl>
                                      </p:cBhvr>
                                    </p:animEffect>
                                    <p:anim calcmode="lin" valueType="num">
                                      <p:cBhvr>
                                        <p:cTn id="3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绘制</a:t>
            </a:r>
            <a:r>
              <a:rPr lang="en-US" altLang="zh-CN" dirty="0">
                <a:latin typeface="幼圆" panose="02010509060101010101" pitchFamily="49" charset="-122"/>
                <a:ea typeface="幼圆" panose="02010509060101010101" pitchFamily="49" charset="-122"/>
              </a:rPr>
              <a:t>P-R</a:t>
            </a:r>
            <a:r>
              <a:rPr lang="zh-CN" altLang="en-US" dirty="0">
                <a:latin typeface="幼圆" panose="02010509060101010101" pitchFamily="49" charset="-122"/>
                <a:ea typeface="幼圆" panose="02010509060101010101" pitchFamily="49" charset="-122"/>
              </a:rPr>
              <a:t>曲线</a:t>
            </a:r>
          </a:p>
        </p:txBody>
      </p:sp>
      <p:sp>
        <p:nvSpPr>
          <p:cNvPr id="13" name="内容占位符 2"/>
          <p:cNvSpPr txBox="1">
            <a:spLocks/>
          </p:cNvSpPr>
          <p:nvPr/>
        </p:nvSpPr>
        <p:spPr>
          <a:xfrm>
            <a:off x="179512" y="1556792"/>
            <a:ext cx="9001000" cy="518457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600"/>
              </a:lnSpc>
              <a:buClr>
                <a:srgbClr val="00B050"/>
              </a:buClr>
              <a:buFont typeface="Wingdings" panose="05000000000000000000" pitchFamily="2" charset="2"/>
              <a:buChar char="p"/>
            </a:pPr>
            <a:r>
              <a:rPr lang="zh-CN" altLang="en-US" dirty="0">
                <a:latin typeface="幼圆" panose="02010509060101010101" pitchFamily="49" charset="-122"/>
              </a:rPr>
              <a:t>假设数据集包含</a:t>
            </a:r>
            <a:r>
              <a:rPr lang="en-US" altLang="zh-CN" dirty="0">
                <a:latin typeface="幼圆" panose="02010509060101010101" pitchFamily="49" charset="-122"/>
              </a:rPr>
              <a:t>n</a:t>
            </a:r>
            <a:r>
              <a:rPr lang="zh-CN" altLang="en-US" dirty="0">
                <a:latin typeface="幼圆" panose="02010509060101010101" pitchFamily="49" charset="-122"/>
              </a:rPr>
              <a:t>个样本</a:t>
            </a:r>
            <a:r>
              <a:rPr lang="en-US" altLang="zh-CN" dirty="0">
                <a:latin typeface="幼圆" panose="02010509060101010101" pitchFamily="49" charset="-122"/>
              </a:rPr>
              <a:t>x1,x2,…,</a:t>
            </a:r>
            <a:r>
              <a:rPr lang="en-US" altLang="zh-CN" dirty="0" err="1">
                <a:latin typeface="幼圆" panose="02010509060101010101" pitchFamily="49" charset="-122"/>
              </a:rPr>
              <a:t>xn</a:t>
            </a:r>
            <a:r>
              <a:rPr lang="zh-CN" altLang="en-US" dirty="0">
                <a:latin typeface="幼圆" panose="02010509060101010101" pitchFamily="49" charset="-122"/>
              </a:rPr>
              <a:t>，那么经过算法</a:t>
            </a:r>
            <a:r>
              <a:rPr lang="en-US" altLang="zh-CN" dirty="0">
                <a:latin typeface="幼圆" panose="02010509060101010101" pitchFamily="49" charset="-122"/>
              </a:rPr>
              <a:t>h</a:t>
            </a:r>
            <a:r>
              <a:rPr lang="zh-CN" altLang="en-US" dirty="0">
                <a:latin typeface="幼圆" panose="02010509060101010101" pitchFamily="49" charset="-122"/>
              </a:rPr>
              <a:t>处理，得到一组数值</a:t>
            </a:r>
            <a:r>
              <a:rPr lang="en-US" altLang="zh-CN" dirty="0">
                <a:latin typeface="幼圆" panose="02010509060101010101" pitchFamily="49" charset="-122"/>
              </a:rPr>
              <a:t>h(x1),h(x2),…,h(</a:t>
            </a:r>
            <a:r>
              <a:rPr lang="en-US" altLang="zh-CN" dirty="0" err="1">
                <a:latin typeface="幼圆" panose="02010509060101010101" pitchFamily="49" charset="-122"/>
              </a:rPr>
              <a:t>xn</a:t>
            </a:r>
            <a:r>
              <a:rPr lang="en-US" altLang="zh-CN" dirty="0">
                <a:latin typeface="幼圆" panose="02010509060101010101" pitchFamily="49" charset="-122"/>
              </a:rPr>
              <a:t>)</a:t>
            </a:r>
            <a:r>
              <a:rPr lang="zh-CN" altLang="en-US" dirty="0">
                <a:latin typeface="幼圆" panose="02010509060101010101" pitchFamily="49" charset="-122"/>
              </a:rPr>
              <a:t>。将这组值从高到低进行排列，假设排列的顺序就是</a:t>
            </a:r>
            <a:r>
              <a:rPr lang="en-US" altLang="zh-CN" dirty="0">
                <a:latin typeface="幼圆" panose="02010509060101010101" pitchFamily="49" charset="-122"/>
              </a:rPr>
              <a:t>h(x1),h(x2),…,h(</a:t>
            </a:r>
            <a:r>
              <a:rPr lang="en-US" altLang="zh-CN" dirty="0" err="1">
                <a:latin typeface="幼圆" panose="02010509060101010101" pitchFamily="49" charset="-122"/>
              </a:rPr>
              <a:t>xn</a:t>
            </a:r>
            <a:r>
              <a:rPr lang="en-US" altLang="zh-CN" dirty="0">
                <a:latin typeface="幼圆" panose="02010509060101010101" pitchFamily="49" charset="-122"/>
              </a:rPr>
              <a:t>)</a:t>
            </a:r>
            <a:r>
              <a:rPr lang="zh-CN" altLang="en-US" dirty="0">
                <a:latin typeface="幼圆" panose="02010509060101010101" pitchFamily="49" charset="-122"/>
              </a:rPr>
              <a:t>，其中</a:t>
            </a:r>
            <a:r>
              <a:rPr lang="en-US" altLang="zh-CN" dirty="0">
                <a:latin typeface="幼圆" panose="02010509060101010101" pitchFamily="49" charset="-122"/>
              </a:rPr>
              <a:t>h(</a:t>
            </a:r>
            <a:r>
              <a:rPr lang="en-US" altLang="zh-CN" dirty="0" err="1">
                <a:latin typeface="幼圆" panose="02010509060101010101" pitchFamily="49" charset="-122"/>
              </a:rPr>
              <a:t>xn</a:t>
            </a:r>
            <a:r>
              <a:rPr lang="en-US" altLang="zh-CN" dirty="0">
                <a:latin typeface="幼圆" panose="02010509060101010101" pitchFamily="49" charset="-122"/>
              </a:rPr>
              <a:t>)</a:t>
            </a:r>
            <a:r>
              <a:rPr lang="zh-CN" altLang="en-US" dirty="0">
                <a:latin typeface="幼圆" panose="02010509060101010101" pitchFamily="49" charset="-122"/>
              </a:rPr>
              <a:t>算法认为最有可能为正例的样本，排在后面的</a:t>
            </a:r>
            <a:r>
              <a:rPr lang="en-US" altLang="zh-CN" dirty="0">
                <a:latin typeface="幼圆" panose="02010509060101010101" pitchFamily="49" charset="-122"/>
              </a:rPr>
              <a:t>h(x1)</a:t>
            </a:r>
            <a:r>
              <a:rPr lang="zh-CN" altLang="en-US" dirty="0">
                <a:latin typeface="幼圆" panose="02010509060101010101" pitchFamily="49" charset="-122"/>
              </a:rPr>
              <a:t>，是算法认为最不可能为正例的样本。有了排序结果，还要定义一个阈值</a:t>
            </a:r>
            <a:r>
              <a:rPr lang="en-US" altLang="zh-CN" dirty="0">
                <a:latin typeface="幼圆" panose="02010509060101010101" pitchFamily="49" charset="-122"/>
              </a:rPr>
              <a:t>p0</a:t>
            </a:r>
            <a:r>
              <a:rPr lang="zh-CN" altLang="en-US" dirty="0">
                <a:latin typeface="幼圆" panose="02010509060101010101" pitchFamily="49" charset="-122"/>
              </a:rPr>
              <a:t>。在二分类中，高于阈值</a:t>
            </a:r>
            <a:r>
              <a:rPr lang="en-US" altLang="zh-CN" dirty="0">
                <a:latin typeface="幼圆" panose="02010509060101010101" pitchFamily="49" charset="-122"/>
              </a:rPr>
              <a:t>p0</a:t>
            </a:r>
            <a:r>
              <a:rPr lang="zh-CN" altLang="en-US" dirty="0">
                <a:latin typeface="幼圆" panose="02010509060101010101" pitchFamily="49" charset="-122"/>
              </a:rPr>
              <a:t>被认为是正例，低于阈值</a:t>
            </a:r>
            <a:r>
              <a:rPr lang="en-US" altLang="zh-CN" dirty="0">
                <a:latin typeface="幼圆" panose="02010509060101010101" pitchFamily="49" charset="-122"/>
              </a:rPr>
              <a:t>p0</a:t>
            </a:r>
            <a:r>
              <a:rPr lang="zh-CN" altLang="en-US" dirty="0">
                <a:latin typeface="幼圆" panose="02010509060101010101" pitchFamily="49" charset="-122"/>
              </a:rPr>
              <a:t>的，认为是反例。 </a:t>
            </a:r>
          </a:p>
          <a:p>
            <a:pPr marL="800100" lvl="1" indent="-342900">
              <a:lnSpc>
                <a:spcPts val="2600"/>
              </a:lnSpc>
              <a:buClr>
                <a:srgbClr val="00B050"/>
              </a:buClr>
              <a:buFont typeface="Wingdings" panose="05000000000000000000" pitchFamily="2" charset="2"/>
              <a:buChar char="p"/>
            </a:pPr>
            <a:r>
              <a:rPr lang="zh-CN" altLang="en-US" dirty="0">
                <a:latin typeface="幼圆" panose="02010509060101010101" pitchFamily="49" charset="-122"/>
              </a:rPr>
              <a:t>假设，将阈值设得很高，开始时，只认为</a:t>
            </a:r>
            <a:r>
              <a:rPr lang="en-US" altLang="zh-CN" dirty="0" err="1">
                <a:latin typeface="幼圆" panose="02010509060101010101" pitchFamily="49" charset="-122"/>
              </a:rPr>
              <a:t>xn</a:t>
            </a:r>
            <a:r>
              <a:rPr lang="zh-CN" altLang="en-US" dirty="0">
                <a:latin typeface="幼圆" panose="02010509060101010101" pitchFamily="49" charset="-122"/>
              </a:rPr>
              <a:t>是正例（此时只有</a:t>
            </a:r>
            <a:r>
              <a:rPr lang="en-US" altLang="zh-CN" dirty="0">
                <a:latin typeface="幼圆" panose="02010509060101010101" pitchFamily="49" charset="-122"/>
              </a:rPr>
              <a:t>h(</a:t>
            </a:r>
            <a:r>
              <a:rPr lang="en-US" altLang="zh-CN" dirty="0" err="1">
                <a:latin typeface="幼圆" panose="02010509060101010101" pitchFamily="49" charset="-122"/>
              </a:rPr>
              <a:t>xn</a:t>
            </a:r>
            <a:r>
              <a:rPr lang="en-US" altLang="zh-CN" dirty="0">
                <a:latin typeface="幼圆" panose="02010509060101010101" pitchFamily="49" charset="-122"/>
              </a:rPr>
              <a:t>)&gt;p0)</a:t>
            </a:r>
            <a:r>
              <a:rPr lang="zh-CN" altLang="en-US" dirty="0">
                <a:latin typeface="幼圆" panose="02010509060101010101" pitchFamily="49" charset="-122"/>
              </a:rPr>
              <a:t>其他结果都是反例。那么可以计算出一组</a:t>
            </a:r>
            <a:r>
              <a:rPr lang="en-US" altLang="zh-CN" dirty="0">
                <a:latin typeface="幼圆" panose="02010509060101010101" pitchFamily="49" charset="-122"/>
              </a:rPr>
              <a:t>P</a:t>
            </a:r>
            <a:r>
              <a:rPr lang="zh-CN" altLang="en-US" dirty="0">
                <a:latin typeface="幼圆" panose="02010509060101010101" pitchFamily="49" charset="-122"/>
              </a:rPr>
              <a:t>、</a:t>
            </a:r>
            <a:r>
              <a:rPr lang="en-US" altLang="zh-CN" dirty="0">
                <a:latin typeface="幼圆" panose="02010509060101010101" pitchFamily="49" charset="-122"/>
              </a:rPr>
              <a:t>R</a:t>
            </a:r>
            <a:r>
              <a:rPr lang="zh-CN" altLang="en-US" dirty="0">
                <a:latin typeface="幼圆" panose="02010509060101010101" pitchFamily="49" charset="-122"/>
              </a:rPr>
              <a:t>数值。</a:t>
            </a:r>
            <a:endParaRPr lang="en-US" altLang="zh-CN"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r>
              <a:rPr lang="zh-CN" altLang="en-US" dirty="0">
                <a:latin typeface="幼圆" panose="02010509060101010101" pitchFamily="49" charset="-122"/>
              </a:rPr>
              <a:t>之后，通过不断降低阈值</a:t>
            </a:r>
            <a:r>
              <a:rPr lang="en-US" altLang="zh-CN" dirty="0">
                <a:latin typeface="幼圆" panose="02010509060101010101" pitchFamily="49" charset="-122"/>
              </a:rPr>
              <a:t>p0</a:t>
            </a:r>
            <a:r>
              <a:rPr lang="zh-CN" altLang="en-US" dirty="0">
                <a:latin typeface="幼圆" panose="02010509060101010101" pitchFamily="49" charset="-122"/>
              </a:rPr>
              <a:t>的设定，使得被算法判定为正例的样本，从只有</a:t>
            </a:r>
            <a:r>
              <a:rPr lang="en-US" altLang="zh-CN" dirty="0">
                <a:latin typeface="幼圆" panose="02010509060101010101" pitchFamily="49" charset="-122"/>
              </a:rPr>
              <a:t>{</a:t>
            </a:r>
            <a:r>
              <a:rPr lang="en-US" altLang="zh-CN" dirty="0" err="1">
                <a:latin typeface="幼圆" panose="02010509060101010101" pitchFamily="49" charset="-122"/>
              </a:rPr>
              <a:t>xn</a:t>
            </a:r>
            <a:r>
              <a:rPr lang="en-US" altLang="zh-CN" dirty="0">
                <a:latin typeface="幼圆" panose="02010509060101010101" pitchFamily="49" charset="-122"/>
              </a:rPr>
              <a:t>},</a:t>
            </a:r>
            <a:r>
              <a:rPr lang="zh-CN" altLang="en-US" dirty="0">
                <a:latin typeface="幼圆" panose="02010509060101010101" pitchFamily="49" charset="-122"/>
              </a:rPr>
              <a:t>到</a:t>
            </a:r>
            <a:r>
              <a:rPr lang="en-US" altLang="zh-CN" dirty="0">
                <a:latin typeface="幼圆" panose="02010509060101010101" pitchFamily="49" charset="-122"/>
              </a:rPr>
              <a:t>{xn,xn−1},{xn,xn−1,xn−2},</a:t>
            </a:r>
            <a:r>
              <a:rPr lang="zh-CN" altLang="en-US" dirty="0">
                <a:latin typeface="幼圆" panose="02010509060101010101" pitchFamily="49" charset="-122"/>
              </a:rPr>
              <a:t>直至包含所有样本</a:t>
            </a:r>
            <a:r>
              <a:rPr lang="en-US" altLang="zh-CN" dirty="0">
                <a:latin typeface="幼圆" panose="02010509060101010101" pitchFamily="49" charset="-122"/>
              </a:rPr>
              <a:t>{xn,xn−1,…,x1}</a:t>
            </a:r>
            <a:r>
              <a:rPr lang="zh-CN" altLang="en-US" dirty="0">
                <a:latin typeface="幼圆" panose="02010509060101010101" pitchFamily="49" charset="-122"/>
              </a:rPr>
              <a:t>。此时可以得到</a:t>
            </a:r>
            <a:r>
              <a:rPr lang="en-US" altLang="zh-CN" dirty="0">
                <a:latin typeface="幼圆" panose="02010509060101010101" pitchFamily="49" charset="-122"/>
              </a:rPr>
              <a:t>n</a:t>
            </a:r>
            <a:r>
              <a:rPr lang="zh-CN" altLang="en-US" dirty="0">
                <a:latin typeface="幼圆" panose="02010509060101010101" pitchFamily="49" charset="-122"/>
              </a:rPr>
              <a:t>组不同的</a:t>
            </a:r>
            <a:r>
              <a:rPr lang="en-US" altLang="zh-CN" dirty="0">
                <a:latin typeface="幼圆" panose="02010509060101010101" pitchFamily="49" charset="-122"/>
              </a:rPr>
              <a:t>P</a:t>
            </a:r>
            <a:r>
              <a:rPr lang="zh-CN" altLang="en-US" dirty="0">
                <a:latin typeface="幼圆" panose="02010509060101010101" pitchFamily="49" charset="-122"/>
              </a:rPr>
              <a:t>、</a:t>
            </a:r>
            <a:r>
              <a:rPr lang="en-US" altLang="zh-CN" dirty="0">
                <a:latin typeface="幼圆" panose="02010509060101010101" pitchFamily="49" charset="-122"/>
              </a:rPr>
              <a:t>R</a:t>
            </a:r>
            <a:r>
              <a:rPr lang="zh-CN" altLang="en-US" dirty="0">
                <a:latin typeface="幼圆" panose="02010509060101010101" pitchFamily="49" charset="-122"/>
              </a:rPr>
              <a:t>值。将查准率</a:t>
            </a:r>
            <a:r>
              <a:rPr lang="en-US" altLang="zh-CN" dirty="0">
                <a:latin typeface="幼圆" panose="02010509060101010101" pitchFamily="49" charset="-122"/>
              </a:rPr>
              <a:t>P</a:t>
            </a:r>
            <a:r>
              <a:rPr lang="zh-CN" altLang="en-US" dirty="0">
                <a:latin typeface="幼圆" panose="02010509060101010101" pitchFamily="49" charset="-122"/>
              </a:rPr>
              <a:t>作为横轴，查全率</a:t>
            </a:r>
            <a:r>
              <a:rPr lang="en-US" altLang="zh-CN" dirty="0">
                <a:latin typeface="幼圆" panose="02010509060101010101" pitchFamily="49" charset="-122"/>
              </a:rPr>
              <a:t>R</a:t>
            </a:r>
            <a:r>
              <a:rPr lang="zh-CN" altLang="en-US" dirty="0">
                <a:latin typeface="幼圆" panose="02010509060101010101" pitchFamily="49" charset="-122"/>
              </a:rPr>
              <a:t>作为纵轴，在坐标轴上绘制出这些</a:t>
            </a:r>
            <a:r>
              <a:rPr lang="en-US" altLang="zh-CN" dirty="0">
                <a:latin typeface="幼圆" panose="02010509060101010101" pitchFamily="49" charset="-122"/>
              </a:rPr>
              <a:t>P-R</a:t>
            </a:r>
            <a:r>
              <a:rPr lang="zh-CN" altLang="en-US" dirty="0">
                <a:latin typeface="幼圆" panose="02010509060101010101" pitchFamily="49" charset="-122"/>
              </a:rPr>
              <a:t>数组，再连成曲线，即可得到相应的</a:t>
            </a:r>
            <a:r>
              <a:rPr lang="en-US" altLang="zh-CN" dirty="0">
                <a:latin typeface="幼圆" panose="02010509060101010101" pitchFamily="49" charset="-122"/>
              </a:rPr>
              <a:t>P-R</a:t>
            </a:r>
            <a:r>
              <a:rPr lang="zh-CN" altLang="en-US" dirty="0">
                <a:latin typeface="幼圆" panose="02010509060101010101" pitchFamily="49" charset="-122"/>
              </a:rPr>
              <a:t>曲线图。</a:t>
            </a:r>
            <a:endParaRPr lang="en-US" altLang="zh-CN"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endParaRPr lang="en-US" altLang="zh-CN"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endParaRPr lang="en-US" altLang="zh-CN"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endParaRPr lang="en-US" altLang="zh-CN" dirty="0">
              <a:latin typeface="幼圆" panose="02010509060101010101" pitchFamily="49" charset="-122"/>
            </a:endParaRPr>
          </a:p>
        </p:txBody>
      </p:sp>
    </p:spTree>
    <p:extLst>
      <p:ext uri="{BB962C8B-B14F-4D97-AF65-F5344CB8AC3E}">
        <p14:creationId xmlns:p14="http://schemas.microsoft.com/office/powerpoint/2010/main" val="2350650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绘制</a:t>
            </a:r>
            <a:r>
              <a:rPr lang="en-US" altLang="zh-CN" dirty="0">
                <a:latin typeface="幼圆" panose="02010509060101010101" pitchFamily="49" charset="-122"/>
                <a:ea typeface="幼圆" panose="02010509060101010101" pitchFamily="49" charset="-122"/>
              </a:rPr>
              <a:t>P-R</a:t>
            </a:r>
            <a:r>
              <a:rPr lang="zh-CN" altLang="en-US" dirty="0">
                <a:latin typeface="幼圆" panose="02010509060101010101" pitchFamily="49" charset="-122"/>
                <a:ea typeface="幼圆" panose="02010509060101010101" pitchFamily="49" charset="-122"/>
              </a:rPr>
              <a:t>曲线</a:t>
            </a:r>
          </a:p>
        </p:txBody>
      </p:sp>
      <p:pic>
        <p:nvPicPr>
          <p:cNvPr id="3" name="图片 2"/>
          <p:cNvPicPr>
            <a:picLocks noChangeAspect="1"/>
          </p:cNvPicPr>
          <p:nvPr/>
        </p:nvPicPr>
        <p:blipFill>
          <a:blip r:embed="rId2"/>
          <a:stretch>
            <a:fillRect/>
          </a:stretch>
        </p:blipFill>
        <p:spPr>
          <a:xfrm>
            <a:off x="395536" y="1916832"/>
            <a:ext cx="8646288" cy="3820310"/>
          </a:xfrm>
          <a:prstGeom prst="rect">
            <a:avLst/>
          </a:prstGeom>
        </p:spPr>
      </p:pic>
      <p:sp>
        <p:nvSpPr>
          <p:cNvPr id="4" name="文本框 3">
            <a:extLst>
              <a:ext uri="{FF2B5EF4-FFF2-40B4-BE49-F238E27FC236}">
                <a16:creationId xmlns:a16="http://schemas.microsoft.com/office/drawing/2014/main" id="{C25DBF63-1595-617A-EF47-B4EE4A595573}"/>
              </a:ext>
            </a:extLst>
          </p:cNvPr>
          <p:cNvSpPr txBox="1"/>
          <p:nvPr/>
        </p:nvSpPr>
        <p:spPr>
          <a:xfrm>
            <a:off x="-27317" y="2204864"/>
            <a:ext cx="492443" cy="276999"/>
          </a:xfrm>
          <a:prstGeom prst="rect">
            <a:avLst/>
          </a:prstGeom>
          <a:noFill/>
        </p:spPr>
        <p:txBody>
          <a:bodyPr wrap="none" rtlCol="0">
            <a:spAutoFit/>
          </a:bodyPr>
          <a:lstStyle/>
          <a:p>
            <a:r>
              <a:rPr lang="zh-CN" altLang="en-US" sz="1200" b="1" dirty="0">
                <a:solidFill>
                  <a:srgbClr val="C00000"/>
                </a:solidFill>
              </a:rPr>
              <a:t>样本</a:t>
            </a:r>
          </a:p>
        </p:txBody>
      </p:sp>
      <p:sp>
        <p:nvSpPr>
          <p:cNvPr id="5" name="文本框 4">
            <a:extLst>
              <a:ext uri="{FF2B5EF4-FFF2-40B4-BE49-F238E27FC236}">
                <a16:creationId xmlns:a16="http://schemas.microsoft.com/office/drawing/2014/main" id="{D2348209-D39F-F368-EC62-CFE3499D9A58}"/>
              </a:ext>
            </a:extLst>
          </p:cNvPr>
          <p:cNvSpPr txBox="1"/>
          <p:nvPr/>
        </p:nvSpPr>
        <p:spPr>
          <a:xfrm>
            <a:off x="107504" y="2525486"/>
            <a:ext cx="217085" cy="276999"/>
          </a:xfrm>
          <a:prstGeom prst="rect">
            <a:avLst/>
          </a:prstGeom>
          <a:noFill/>
        </p:spPr>
        <p:txBody>
          <a:bodyPr wrap="square" rtlCol="0">
            <a:spAutoFit/>
          </a:bodyPr>
          <a:lstStyle/>
          <a:p>
            <a:r>
              <a:rPr lang="en-US" altLang="zh-CN" sz="1200" b="1" dirty="0">
                <a:solidFill>
                  <a:srgbClr val="C00000"/>
                </a:solidFill>
              </a:rPr>
              <a:t>1</a:t>
            </a:r>
            <a:endParaRPr lang="zh-CN" altLang="en-US" sz="1200" b="1" dirty="0">
              <a:solidFill>
                <a:srgbClr val="C00000"/>
              </a:solidFill>
            </a:endParaRPr>
          </a:p>
        </p:txBody>
      </p:sp>
      <p:sp>
        <p:nvSpPr>
          <p:cNvPr id="6" name="文本框 5">
            <a:extLst>
              <a:ext uri="{FF2B5EF4-FFF2-40B4-BE49-F238E27FC236}">
                <a16:creationId xmlns:a16="http://schemas.microsoft.com/office/drawing/2014/main" id="{714CD4D8-EC54-F135-7E77-ADE741951A5C}"/>
              </a:ext>
            </a:extLst>
          </p:cNvPr>
          <p:cNvSpPr txBox="1"/>
          <p:nvPr/>
        </p:nvSpPr>
        <p:spPr>
          <a:xfrm>
            <a:off x="127598" y="2846108"/>
            <a:ext cx="217085" cy="276999"/>
          </a:xfrm>
          <a:prstGeom prst="rect">
            <a:avLst/>
          </a:prstGeom>
          <a:noFill/>
        </p:spPr>
        <p:txBody>
          <a:bodyPr wrap="square" rtlCol="0">
            <a:spAutoFit/>
          </a:bodyPr>
          <a:lstStyle/>
          <a:p>
            <a:r>
              <a:rPr lang="en-US" altLang="zh-CN" sz="1200" b="1" dirty="0">
                <a:solidFill>
                  <a:srgbClr val="C00000"/>
                </a:solidFill>
              </a:rPr>
              <a:t>2</a:t>
            </a:r>
            <a:endParaRPr lang="zh-CN" altLang="en-US" sz="1200" b="1" dirty="0">
              <a:solidFill>
                <a:srgbClr val="C00000"/>
              </a:solidFill>
            </a:endParaRPr>
          </a:p>
        </p:txBody>
      </p:sp>
      <p:sp>
        <p:nvSpPr>
          <p:cNvPr id="7" name="文本框 6">
            <a:extLst>
              <a:ext uri="{FF2B5EF4-FFF2-40B4-BE49-F238E27FC236}">
                <a16:creationId xmlns:a16="http://schemas.microsoft.com/office/drawing/2014/main" id="{338648B5-61FD-AA9C-DA8A-2714C23A71E6}"/>
              </a:ext>
            </a:extLst>
          </p:cNvPr>
          <p:cNvSpPr txBox="1"/>
          <p:nvPr/>
        </p:nvSpPr>
        <p:spPr>
          <a:xfrm>
            <a:off x="113052" y="3174641"/>
            <a:ext cx="217085" cy="276999"/>
          </a:xfrm>
          <a:prstGeom prst="rect">
            <a:avLst/>
          </a:prstGeom>
          <a:noFill/>
        </p:spPr>
        <p:txBody>
          <a:bodyPr wrap="square" rtlCol="0">
            <a:spAutoFit/>
          </a:bodyPr>
          <a:lstStyle/>
          <a:p>
            <a:r>
              <a:rPr lang="en-US" altLang="zh-CN" sz="1200" b="1" dirty="0">
                <a:solidFill>
                  <a:srgbClr val="C00000"/>
                </a:solidFill>
              </a:rPr>
              <a:t>3</a:t>
            </a:r>
            <a:endParaRPr lang="zh-CN" altLang="en-US" sz="1200" b="1" dirty="0">
              <a:solidFill>
                <a:srgbClr val="C00000"/>
              </a:solidFill>
            </a:endParaRPr>
          </a:p>
        </p:txBody>
      </p:sp>
      <p:sp>
        <p:nvSpPr>
          <p:cNvPr id="8" name="文本框 7">
            <a:extLst>
              <a:ext uri="{FF2B5EF4-FFF2-40B4-BE49-F238E27FC236}">
                <a16:creationId xmlns:a16="http://schemas.microsoft.com/office/drawing/2014/main" id="{11F0B13D-5862-7B21-C050-8FD077D6A59A}"/>
              </a:ext>
            </a:extLst>
          </p:cNvPr>
          <p:cNvSpPr txBox="1"/>
          <p:nvPr/>
        </p:nvSpPr>
        <p:spPr>
          <a:xfrm>
            <a:off x="127598" y="3457895"/>
            <a:ext cx="217085" cy="276999"/>
          </a:xfrm>
          <a:prstGeom prst="rect">
            <a:avLst/>
          </a:prstGeom>
          <a:noFill/>
        </p:spPr>
        <p:txBody>
          <a:bodyPr wrap="square" rtlCol="0">
            <a:spAutoFit/>
          </a:bodyPr>
          <a:lstStyle/>
          <a:p>
            <a:r>
              <a:rPr lang="en-US" altLang="zh-CN" sz="1200" b="1" dirty="0">
                <a:solidFill>
                  <a:srgbClr val="C00000"/>
                </a:solidFill>
              </a:rPr>
              <a:t>4</a:t>
            </a:r>
            <a:endParaRPr lang="zh-CN" altLang="en-US" sz="1200" b="1" dirty="0">
              <a:solidFill>
                <a:srgbClr val="C00000"/>
              </a:solidFill>
            </a:endParaRPr>
          </a:p>
        </p:txBody>
      </p:sp>
      <p:sp>
        <p:nvSpPr>
          <p:cNvPr id="9" name="文本框 8">
            <a:extLst>
              <a:ext uri="{FF2B5EF4-FFF2-40B4-BE49-F238E27FC236}">
                <a16:creationId xmlns:a16="http://schemas.microsoft.com/office/drawing/2014/main" id="{BE643140-9EB0-4778-414C-44A67FF83BFD}"/>
              </a:ext>
            </a:extLst>
          </p:cNvPr>
          <p:cNvSpPr txBox="1"/>
          <p:nvPr/>
        </p:nvSpPr>
        <p:spPr>
          <a:xfrm>
            <a:off x="107504" y="3738850"/>
            <a:ext cx="217085" cy="276999"/>
          </a:xfrm>
          <a:prstGeom prst="rect">
            <a:avLst/>
          </a:prstGeom>
          <a:noFill/>
        </p:spPr>
        <p:txBody>
          <a:bodyPr wrap="square" rtlCol="0">
            <a:spAutoFit/>
          </a:bodyPr>
          <a:lstStyle/>
          <a:p>
            <a:r>
              <a:rPr lang="en-US" altLang="zh-CN" sz="1200" b="1" dirty="0">
                <a:solidFill>
                  <a:srgbClr val="C00000"/>
                </a:solidFill>
              </a:rPr>
              <a:t>5</a:t>
            </a:r>
            <a:endParaRPr lang="zh-CN" altLang="en-US" sz="1200" b="1" dirty="0">
              <a:solidFill>
                <a:srgbClr val="C00000"/>
              </a:solidFill>
            </a:endParaRPr>
          </a:p>
        </p:txBody>
      </p:sp>
    </p:spTree>
    <p:extLst>
      <p:ext uri="{BB962C8B-B14F-4D97-AF65-F5344CB8AC3E}">
        <p14:creationId xmlns:p14="http://schemas.microsoft.com/office/powerpoint/2010/main" val="1898165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绘制</a:t>
            </a:r>
            <a:r>
              <a:rPr lang="en-US" altLang="zh-CN" dirty="0">
                <a:latin typeface="幼圆" panose="02010509060101010101" pitchFamily="49" charset="-122"/>
                <a:ea typeface="幼圆" panose="02010509060101010101" pitchFamily="49" charset="-122"/>
              </a:rPr>
              <a:t>P-R</a:t>
            </a:r>
            <a:r>
              <a:rPr lang="zh-CN" altLang="en-US" dirty="0">
                <a:latin typeface="幼圆" panose="02010509060101010101" pitchFamily="49" charset="-122"/>
                <a:ea typeface="幼圆" panose="02010509060101010101" pitchFamily="49" charset="-122"/>
              </a:rPr>
              <a:t>曲线</a:t>
            </a:r>
          </a:p>
        </p:txBody>
      </p:sp>
      <p:pic>
        <p:nvPicPr>
          <p:cNvPr id="4" name="图片 3"/>
          <p:cNvPicPr>
            <a:picLocks noChangeAspect="1"/>
          </p:cNvPicPr>
          <p:nvPr/>
        </p:nvPicPr>
        <p:blipFill>
          <a:blip r:embed="rId2"/>
          <a:stretch>
            <a:fillRect/>
          </a:stretch>
        </p:blipFill>
        <p:spPr>
          <a:xfrm>
            <a:off x="899592" y="1268759"/>
            <a:ext cx="6120680" cy="3985559"/>
          </a:xfrm>
          <a:prstGeom prst="rect">
            <a:avLst/>
          </a:prstGeom>
        </p:spPr>
      </p:pic>
      <p:pic>
        <p:nvPicPr>
          <p:cNvPr id="5" name="图片 4"/>
          <p:cNvPicPr>
            <a:picLocks noChangeAspect="1"/>
          </p:cNvPicPr>
          <p:nvPr/>
        </p:nvPicPr>
        <p:blipFill>
          <a:blip r:embed="rId3"/>
          <a:stretch>
            <a:fillRect/>
          </a:stretch>
        </p:blipFill>
        <p:spPr>
          <a:xfrm>
            <a:off x="4499992" y="3174772"/>
            <a:ext cx="4585122" cy="3206556"/>
          </a:xfrm>
          <a:prstGeom prst="rect">
            <a:avLst/>
          </a:prstGeom>
        </p:spPr>
      </p:pic>
    </p:spTree>
    <p:extLst>
      <p:ext uri="{BB962C8B-B14F-4D97-AF65-F5344CB8AC3E}">
        <p14:creationId xmlns:p14="http://schemas.microsoft.com/office/powerpoint/2010/main" val="3113854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绘制</a:t>
            </a:r>
            <a:r>
              <a:rPr lang="en-US" altLang="zh-CN" dirty="0">
                <a:latin typeface="幼圆" panose="02010509060101010101" pitchFamily="49" charset="-122"/>
                <a:ea typeface="幼圆" panose="02010509060101010101" pitchFamily="49" charset="-122"/>
              </a:rPr>
              <a:t>P-R</a:t>
            </a:r>
            <a:r>
              <a:rPr lang="zh-CN" altLang="en-US" dirty="0">
                <a:latin typeface="幼圆" panose="02010509060101010101" pitchFamily="49" charset="-122"/>
                <a:ea typeface="幼圆" panose="02010509060101010101" pitchFamily="49" charset="-122"/>
              </a:rPr>
              <a:t>曲线</a:t>
            </a:r>
          </a:p>
        </p:txBody>
      </p:sp>
      <p:sp>
        <p:nvSpPr>
          <p:cNvPr id="13" name="内容占位符 2"/>
          <p:cNvSpPr txBox="1">
            <a:spLocks/>
          </p:cNvSpPr>
          <p:nvPr/>
        </p:nvSpPr>
        <p:spPr>
          <a:xfrm>
            <a:off x="766993" y="1486946"/>
            <a:ext cx="6973210" cy="158201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a:t>
            </a:r>
            <a:r>
              <a:rPr lang="en-US" altLang="zh-CN" b="1" dirty="0">
                <a:solidFill>
                  <a:srgbClr val="0000FF"/>
                </a:solidFill>
                <a:latin typeface="幼圆" panose="02010509060101010101" pitchFamily="49" charset="-122"/>
              </a:rPr>
              <a:t>P-R</a:t>
            </a:r>
            <a:r>
              <a:rPr lang="zh-CN" altLang="en-US" b="1" dirty="0">
                <a:solidFill>
                  <a:srgbClr val="0000FF"/>
                </a:solidFill>
                <a:latin typeface="幼圆" panose="02010509060101010101" pitchFamily="49" charset="-122"/>
              </a:rPr>
              <a:t>曲线</a:t>
            </a:r>
            <a:r>
              <a:rPr lang="zh-CN" altLang="en-US" dirty="0">
                <a:latin typeface="幼圆" panose="02010509060101010101" pitchFamily="49" charset="-122"/>
              </a:rPr>
              <a:t>”绘制步骤：</a:t>
            </a:r>
            <a:endParaRPr lang="en-US" altLang="zh-CN" dirty="0">
              <a:latin typeface="幼圆" panose="02010509060101010101" pitchFamily="49" charset="-122"/>
            </a:endParaRPr>
          </a:p>
          <a:p>
            <a:pPr marL="800100" lvl="1" indent="-342900">
              <a:buClr>
                <a:srgbClr val="00B050"/>
              </a:buClr>
              <a:buFont typeface="Wingdings" panose="05000000000000000000" pitchFamily="2" charset="2"/>
              <a:buChar char="p"/>
            </a:pPr>
            <a:r>
              <a:rPr lang="en-US" altLang="zh-CN" dirty="0">
                <a:latin typeface="幼圆" panose="02010509060101010101" pitchFamily="49" charset="-122"/>
              </a:rPr>
              <a:t>	</a:t>
            </a:r>
            <a:r>
              <a:rPr lang="zh-CN" altLang="en-US" dirty="0">
                <a:latin typeface="幼圆" panose="02010509060101010101" pitchFamily="49" charset="-122"/>
              </a:rPr>
              <a:t>样例排序</a:t>
            </a:r>
            <a:endParaRPr lang="en-US" altLang="zh-CN" dirty="0">
              <a:latin typeface="幼圆" panose="02010509060101010101" pitchFamily="49" charset="-122"/>
            </a:endParaRPr>
          </a:p>
          <a:p>
            <a:pPr marL="800100" lvl="1" indent="-342900">
              <a:buClr>
                <a:srgbClr val="00B050"/>
              </a:buClr>
              <a:buFont typeface="Wingdings" panose="05000000000000000000" pitchFamily="2" charset="2"/>
              <a:buChar char="p"/>
            </a:pPr>
            <a:r>
              <a:rPr lang="en-US" altLang="zh-CN" dirty="0">
                <a:latin typeface="幼圆" panose="02010509060101010101" pitchFamily="49" charset="-122"/>
              </a:rPr>
              <a:t>	</a:t>
            </a:r>
            <a:r>
              <a:rPr lang="zh-CN" altLang="en-US" dirty="0">
                <a:latin typeface="幼圆" panose="02010509060101010101" pitchFamily="49" charset="-122"/>
              </a:rPr>
              <a:t>迭代</a:t>
            </a:r>
            <a:r>
              <a:rPr lang="en-US" altLang="zh-CN" dirty="0">
                <a:latin typeface="幼圆" panose="02010509060101010101" pitchFamily="49" charset="-122"/>
              </a:rPr>
              <a:t>{</a:t>
            </a:r>
            <a:r>
              <a:rPr lang="zh-CN" altLang="en-US" dirty="0">
                <a:latin typeface="幼圆" panose="02010509060101010101" pitchFamily="49" charset="-122"/>
              </a:rPr>
              <a:t>逐一分界</a:t>
            </a:r>
            <a:r>
              <a:rPr lang="en-US" altLang="zh-CN" dirty="0">
                <a:latin typeface="幼圆" panose="02010509060101010101" pitchFamily="49" charset="-122"/>
              </a:rPr>
              <a:t>-</a:t>
            </a:r>
            <a:r>
              <a:rPr lang="zh-CN" altLang="en-US" dirty="0">
                <a:latin typeface="幼圆" panose="02010509060101010101" pitchFamily="49" charset="-122"/>
              </a:rPr>
              <a:t>计算</a:t>
            </a:r>
            <a:r>
              <a:rPr lang="en-US" altLang="zh-CN" dirty="0">
                <a:latin typeface="幼圆" panose="02010509060101010101" pitchFamily="49" charset="-122"/>
              </a:rPr>
              <a:t>P/R-</a:t>
            </a:r>
            <a:r>
              <a:rPr lang="zh-CN" altLang="en-US" dirty="0">
                <a:latin typeface="幼圆" panose="02010509060101010101" pitchFamily="49" charset="-122"/>
              </a:rPr>
              <a:t>绘散点</a:t>
            </a:r>
            <a:r>
              <a:rPr lang="en-US" altLang="zh-CN" dirty="0">
                <a:latin typeface="幼圆" panose="02010509060101010101" pitchFamily="49" charset="-122"/>
              </a:rPr>
              <a:t>}</a:t>
            </a:r>
          </a:p>
          <a:p>
            <a:pPr marL="800100" lvl="1" indent="-342900">
              <a:buClr>
                <a:srgbClr val="00B050"/>
              </a:buClr>
              <a:buFont typeface="Wingdings" panose="05000000000000000000" pitchFamily="2" charset="2"/>
              <a:buChar char="p"/>
            </a:pPr>
            <a:r>
              <a:rPr lang="en-US" altLang="zh-CN" dirty="0">
                <a:latin typeface="幼圆" panose="02010509060101010101" pitchFamily="49" charset="-122"/>
              </a:rPr>
              <a:t>	</a:t>
            </a:r>
            <a:r>
              <a:rPr lang="zh-CN" altLang="en-US" dirty="0">
                <a:latin typeface="幼圆" panose="02010509060101010101" pitchFamily="49" charset="-122"/>
              </a:rPr>
              <a:t>联折线</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708920"/>
            <a:ext cx="4341218" cy="367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7812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平均与侧重</a:t>
            </a:r>
            <a:r>
              <a:rPr lang="en-US" altLang="zh-CN" dirty="0">
                <a:latin typeface="幼圆" panose="02010509060101010101" pitchFamily="49" charset="-122"/>
                <a:ea typeface="幼圆" panose="02010509060101010101" pitchFamily="49" charset="-122"/>
              </a:rPr>
              <a:t>PR</a:t>
            </a:r>
            <a:endParaRPr lang="zh-CN" altLang="en-US" dirty="0">
              <a:latin typeface="幼圆" panose="02010509060101010101" pitchFamily="49" charset="-122"/>
              <a:ea typeface="幼圆" panose="02010509060101010101" pitchFamily="49" charset="-122"/>
            </a:endParaRPr>
          </a:p>
        </p:txBody>
      </p:sp>
      <p:sp>
        <p:nvSpPr>
          <p:cNvPr id="13" name="内容占位符 2"/>
          <p:cNvSpPr txBox="1">
            <a:spLocks/>
          </p:cNvSpPr>
          <p:nvPr/>
        </p:nvSpPr>
        <p:spPr>
          <a:xfrm>
            <a:off x="830493" y="14869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t>比</a:t>
            </a:r>
            <a:r>
              <a:rPr lang="en-US" altLang="zh-CN" dirty="0"/>
              <a:t>P-R</a:t>
            </a:r>
            <a:r>
              <a:rPr lang="zh-CN" altLang="en-US" dirty="0"/>
              <a:t>曲线平衡点更用常用的是</a:t>
            </a:r>
            <a:r>
              <a:rPr lang="en-US" altLang="zh-CN" dirty="0"/>
              <a:t>F1</a:t>
            </a:r>
            <a:r>
              <a:rPr lang="zh-CN" altLang="en-US" dirty="0"/>
              <a:t>度量：</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086" y="1924508"/>
            <a:ext cx="4387381" cy="59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830493" y="2715429"/>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grpSp>
        <p:nvGrpSpPr>
          <p:cNvPr id="5" name="组合 4"/>
          <p:cNvGrpSpPr/>
          <p:nvPr/>
        </p:nvGrpSpPr>
        <p:grpSpPr>
          <a:xfrm>
            <a:off x="854404" y="2687935"/>
            <a:ext cx="6973210" cy="2450733"/>
            <a:chOff x="867104" y="2548235"/>
            <a:chExt cx="6973210" cy="2450733"/>
          </a:xfrm>
        </p:grpSpPr>
        <p:sp>
          <p:nvSpPr>
            <p:cNvPr id="10" name="内容占位符 2"/>
            <p:cNvSpPr txBox="1">
              <a:spLocks/>
            </p:cNvSpPr>
            <p:nvPr/>
          </p:nvSpPr>
          <p:spPr>
            <a:xfrm>
              <a:off x="867104" y="2548235"/>
              <a:ext cx="6973210" cy="245073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t>比</a:t>
              </a:r>
              <a:r>
                <a:rPr lang="en-US" altLang="zh-CN" dirty="0"/>
                <a:t>F1</a:t>
              </a:r>
              <a:r>
                <a:rPr lang="zh-CN" altLang="en-US" dirty="0"/>
                <a:t>更一般的形式    </a:t>
              </a:r>
              <a:r>
                <a:rPr lang="en-US" altLang="zh-CN" dirty="0"/>
                <a:t>,</a:t>
              </a:r>
            </a:p>
            <a:p>
              <a:pPr marL="457200" lvl="1" indent="0">
                <a:buNone/>
              </a:pPr>
              <a:endParaRPr lang="en-US" altLang="zh-CN" dirty="0"/>
            </a:p>
            <a:p>
              <a:pPr marL="457200" lvl="1" indent="0">
                <a:buNone/>
              </a:pPr>
              <a:endParaRPr lang="en-US" altLang="zh-CN" dirty="0"/>
            </a:p>
            <a:p>
              <a:pPr marL="1240200" lvl="3" indent="0">
                <a:buNone/>
              </a:pPr>
              <a:endParaRPr lang="en-US" altLang="zh-CN" dirty="0"/>
            </a:p>
            <a:p>
              <a:pPr marL="1240200" lvl="3" indent="0">
                <a:buNone/>
              </a:pPr>
              <a:r>
                <a:rPr lang="en-US" altLang="zh-CN" dirty="0"/>
                <a:t>	:  </a:t>
              </a:r>
              <a:r>
                <a:rPr lang="zh-CN" altLang="en-US" sz="1800" dirty="0">
                  <a:latin typeface="+mn-ea"/>
                  <a:ea typeface="+mn-ea"/>
                </a:rPr>
                <a:t>标准</a:t>
              </a:r>
              <a:r>
                <a:rPr lang="en-US" altLang="zh-CN" sz="1800" dirty="0">
                  <a:latin typeface="+mn-ea"/>
                  <a:ea typeface="+mn-ea"/>
                </a:rPr>
                <a:t>F1</a:t>
              </a:r>
            </a:p>
            <a:p>
              <a:pPr marL="1240200" lvl="3" indent="0">
                <a:buNone/>
              </a:pPr>
              <a:r>
                <a:rPr lang="en-US" altLang="zh-CN" sz="1800" dirty="0">
                  <a:latin typeface="+mn-ea"/>
                  <a:ea typeface="+mn-ea"/>
                </a:rPr>
                <a:t>	: </a:t>
              </a:r>
              <a:r>
                <a:rPr lang="zh-CN" altLang="en-US" sz="1800" dirty="0">
                  <a:latin typeface="+mn-ea"/>
                  <a:ea typeface="+mn-ea"/>
                </a:rPr>
                <a:t>查全率影响大</a:t>
              </a:r>
              <a:r>
                <a:rPr lang="en-US" altLang="zh-CN" sz="1800" dirty="0">
                  <a:latin typeface="+mn-ea"/>
                  <a:ea typeface="+mn-ea"/>
                </a:rPr>
                <a:t>(</a:t>
              </a:r>
              <a:r>
                <a:rPr lang="zh-CN" altLang="en-US" sz="1800" dirty="0">
                  <a:latin typeface="+mn-ea"/>
                  <a:ea typeface="+mn-ea"/>
                </a:rPr>
                <a:t>逃犯信息检索</a:t>
              </a:r>
              <a:r>
                <a:rPr lang="en-US" altLang="zh-CN" sz="1800" dirty="0">
                  <a:latin typeface="+mn-ea"/>
                  <a:ea typeface="+mn-ea"/>
                </a:rPr>
                <a:t>)</a:t>
              </a:r>
            </a:p>
            <a:p>
              <a:pPr marL="1240200" lvl="3" indent="0">
                <a:buNone/>
              </a:pPr>
              <a:r>
                <a:rPr lang="en-US" altLang="zh-CN" sz="1800" dirty="0">
                  <a:latin typeface="+mn-ea"/>
                  <a:ea typeface="+mn-ea"/>
                </a:rPr>
                <a:t>	</a:t>
              </a:r>
              <a:r>
                <a:rPr lang="zh-CN" altLang="en-US" sz="1800" dirty="0">
                  <a:latin typeface="+mn-ea"/>
                  <a:ea typeface="+mn-ea"/>
                </a:rPr>
                <a:t>：查准率影响大</a:t>
              </a:r>
              <a:r>
                <a:rPr lang="en-US" altLang="zh-CN" sz="1800" dirty="0">
                  <a:latin typeface="+mn-ea"/>
                  <a:ea typeface="+mn-ea"/>
                </a:rPr>
                <a:t>(</a:t>
              </a:r>
              <a:r>
                <a:rPr lang="zh-CN" altLang="en-US" sz="1800" dirty="0">
                  <a:latin typeface="+mn-ea"/>
                  <a:ea typeface="+mn-ea"/>
                </a:rPr>
                <a:t>商品推荐系统</a:t>
              </a:r>
              <a:r>
                <a:rPr lang="en-US" altLang="zh-CN" sz="1800" dirty="0">
                  <a:latin typeface="+mn-ea"/>
                  <a:ea typeface="+mn-ea"/>
                </a:rPr>
                <a:t>)</a:t>
              </a:r>
            </a:p>
            <a:p>
              <a:pPr marL="457200" lvl="1" indent="0">
                <a:buNone/>
              </a:pPr>
              <a:endParaRPr lang="en-US" altLang="zh-CN" dirty="0"/>
            </a:p>
            <a:p>
              <a:pPr marL="457200" lvl="1" indent="0">
                <a:buNone/>
              </a:pPr>
              <a:endParaRPr lang="zh-CN" altLang="en-US" dirty="0"/>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620" y="2613497"/>
              <a:ext cx="304078" cy="27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050" y="2975117"/>
              <a:ext cx="25622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02367" y="3903016"/>
              <a:ext cx="648101" cy="267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3060" y="4197354"/>
              <a:ext cx="647408" cy="24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83411" y="4521148"/>
              <a:ext cx="667057" cy="240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11786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solidFill>
                  <a:srgbClr val="0000FF"/>
                </a:solidFill>
                <a:latin typeface="幼圆" panose="02010509060101010101" pitchFamily="49" charset="-122"/>
                <a:ea typeface="幼圆" panose="02010509060101010101" pitchFamily="49" charset="-122"/>
              </a:rPr>
              <a:t>宏</a:t>
            </a:r>
            <a:r>
              <a:rPr lang="en-US" altLang="zh-CN" dirty="0">
                <a:solidFill>
                  <a:srgbClr val="0000FF"/>
                </a:solidFill>
                <a:latin typeface="幼圆" panose="02010509060101010101" pitchFamily="49" charset="-122"/>
                <a:ea typeface="幼圆" panose="02010509060101010101" pitchFamily="49" charset="-122"/>
              </a:rPr>
              <a:t>/</a:t>
            </a:r>
            <a:r>
              <a:rPr lang="zh-CN" altLang="en-US" dirty="0">
                <a:solidFill>
                  <a:srgbClr val="0000FF"/>
                </a:solidFill>
                <a:latin typeface="幼圆" panose="02010509060101010101" pitchFamily="49" charset="-122"/>
                <a:ea typeface="幼圆" panose="02010509060101010101" pitchFamily="49" charset="-122"/>
              </a:rPr>
              <a:t>微平均</a:t>
            </a:r>
          </a:p>
        </p:txBody>
      </p:sp>
      <p:sp>
        <p:nvSpPr>
          <p:cNvPr id="13" name="内容占位符 2"/>
          <p:cNvSpPr txBox="1">
            <a:spLocks/>
          </p:cNvSpPr>
          <p:nvPr/>
        </p:nvSpPr>
        <p:spPr>
          <a:xfrm>
            <a:off x="766992" y="1486947"/>
            <a:ext cx="7621431" cy="1200571"/>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t>宏 查准率</a:t>
            </a:r>
            <a:r>
              <a:rPr lang="en-US" altLang="zh-CN" dirty="0"/>
              <a:t>/</a:t>
            </a:r>
            <a:r>
              <a:rPr lang="zh-CN" altLang="en-US" dirty="0"/>
              <a:t>查全率：多个混淆矩阵？ </a:t>
            </a:r>
            <a:r>
              <a:rPr lang="zh-CN" altLang="en-US" dirty="0">
                <a:solidFill>
                  <a:srgbClr val="0000FF"/>
                </a:solidFill>
              </a:rPr>
              <a:t>先精度后平均</a:t>
            </a:r>
            <a:endParaRPr lang="en-US" altLang="zh-CN" dirty="0">
              <a:solidFill>
                <a:srgbClr val="0000FF"/>
              </a:solidFill>
            </a:endParaRPr>
          </a:p>
          <a:p>
            <a:pPr marL="800100" lvl="1" indent="-342900">
              <a:buClr>
                <a:srgbClr val="00B050"/>
              </a:buClr>
              <a:buFont typeface="Wingdings" panose="05000000000000000000" pitchFamily="2" charset="2"/>
              <a:buChar char="p"/>
            </a:pPr>
            <a:r>
              <a:rPr lang="zh-CN" altLang="en-US" dirty="0"/>
              <a:t>微 查准率</a:t>
            </a:r>
            <a:r>
              <a:rPr lang="en-US" altLang="zh-CN" dirty="0"/>
              <a:t>/</a:t>
            </a:r>
            <a:r>
              <a:rPr lang="zh-CN" altLang="en-US" dirty="0"/>
              <a:t>查全率：多个混淆矩阵？ </a:t>
            </a:r>
            <a:r>
              <a:rPr lang="zh-CN" altLang="en-US" dirty="0">
                <a:solidFill>
                  <a:srgbClr val="0000FF"/>
                </a:solidFill>
              </a:rPr>
              <a:t>先平均后精度</a:t>
            </a:r>
            <a:endParaRPr lang="en-US" altLang="zh-CN" dirty="0">
              <a:solidFill>
                <a:srgbClr val="0000FF"/>
              </a:solidFill>
            </a:endParaRPr>
          </a:p>
          <a:p>
            <a:pPr marL="800100" lvl="1" indent="-342900">
              <a:buClr>
                <a:srgbClr val="00B050"/>
              </a:buClr>
              <a:buFont typeface="Wingdings" panose="05000000000000000000" pitchFamily="2" charset="2"/>
              <a:buChar char="p"/>
            </a:pPr>
            <a:r>
              <a:rPr lang="en-US" altLang="zh-CN" dirty="0"/>
              <a:t>P32-33</a:t>
            </a:r>
            <a:endParaRPr lang="zh-CN" altLang="en-US" dirty="0"/>
          </a:p>
        </p:txBody>
      </p:sp>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564" y="3567195"/>
            <a:ext cx="4831241"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458363" y="4303309"/>
            <a:ext cx="942975" cy="369332"/>
          </a:xfrm>
          <a:prstGeom prst="rect">
            <a:avLst/>
          </a:prstGeom>
          <a:noFill/>
        </p:spPr>
        <p:txBody>
          <a:bodyPr wrap="square" rtlCol="0">
            <a:spAutoFit/>
          </a:bodyPr>
          <a:lstStyle/>
          <a:p>
            <a:r>
              <a:rPr lang="zh-CN" altLang="en-US" dirty="0"/>
              <a:t>查准率</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4235523"/>
            <a:ext cx="12319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486400" y="4927813"/>
            <a:ext cx="942975" cy="369332"/>
          </a:xfrm>
          <a:prstGeom prst="rect">
            <a:avLst/>
          </a:prstGeom>
          <a:noFill/>
        </p:spPr>
        <p:txBody>
          <a:bodyPr wrap="square" rtlCol="0">
            <a:spAutoFit/>
          </a:bodyPr>
          <a:lstStyle/>
          <a:p>
            <a:r>
              <a:rPr lang="zh-CN" altLang="en-US" dirty="0"/>
              <a:t>查全率</a:t>
            </a:r>
          </a:p>
        </p:txBody>
      </p:sp>
      <p:pic>
        <p:nvPicPr>
          <p:cNvPr id="14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348" y="4919315"/>
            <a:ext cx="1204227" cy="42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64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1000"/>
                                        <p:tgtEl>
                                          <p:spTgt spid="14340"/>
                                        </p:tgtEl>
                                      </p:cBhvr>
                                    </p:animEffect>
                                    <p:anim calcmode="lin" valueType="num">
                                      <p:cBhvr>
                                        <p:cTn id="8" dur="1000" fill="hold"/>
                                        <p:tgtEl>
                                          <p:spTgt spid="14340"/>
                                        </p:tgtEl>
                                        <p:attrNameLst>
                                          <p:attrName>ppt_x</p:attrName>
                                        </p:attrNameLst>
                                      </p:cBhvr>
                                      <p:tavLst>
                                        <p:tav tm="0">
                                          <p:val>
                                            <p:strVal val="#ppt_x"/>
                                          </p:val>
                                        </p:tav>
                                        <p:tav tm="100000">
                                          <p:val>
                                            <p:strVal val="#ppt_x"/>
                                          </p:val>
                                        </p:tav>
                                      </p:tavLst>
                                    </p:anim>
                                    <p:anim calcmode="lin" valueType="num">
                                      <p:cBhvr>
                                        <p:cTn id="9" dur="1000" fill="hold"/>
                                        <p:tgtEl>
                                          <p:spTgt spid="143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fade">
                                      <p:cBhvr>
                                        <p:cTn id="17" dur="1000"/>
                                        <p:tgtEl>
                                          <p:spTgt spid="14341"/>
                                        </p:tgtEl>
                                      </p:cBhvr>
                                    </p:animEffect>
                                    <p:anim calcmode="lin" valueType="num">
                                      <p:cBhvr>
                                        <p:cTn id="18" dur="1000" fill="hold"/>
                                        <p:tgtEl>
                                          <p:spTgt spid="14341"/>
                                        </p:tgtEl>
                                        <p:attrNameLst>
                                          <p:attrName>ppt_x</p:attrName>
                                        </p:attrNameLst>
                                      </p:cBhvr>
                                      <p:tavLst>
                                        <p:tav tm="0">
                                          <p:val>
                                            <p:strVal val="#ppt_x"/>
                                          </p:val>
                                        </p:tav>
                                        <p:tav tm="100000">
                                          <p:val>
                                            <p:strVal val="#ppt_x"/>
                                          </p:val>
                                        </p:tav>
                                      </p:tavLst>
                                    </p:anim>
                                    <p:anim calcmode="lin" valueType="num">
                                      <p:cBhvr>
                                        <p:cTn id="19" dur="1000" fill="hold"/>
                                        <p:tgtEl>
                                          <p:spTgt spid="143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342"/>
                                        </p:tgtEl>
                                        <p:attrNameLst>
                                          <p:attrName>style.visibility</p:attrName>
                                        </p:attrNameLst>
                                      </p:cBhvr>
                                      <p:to>
                                        <p:strVal val="visible"/>
                                      </p:to>
                                    </p:set>
                                    <p:animEffect transition="in" filter="fade">
                                      <p:cBhvr>
                                        <p:cTn id="27" dur="1000"/>
                                        <p:tgtEl>
                                          <p:spTgt spid="14342"/>
                                        </p:tgtEl>
                                      </p:cBhvr>
                                    </p:animEffect>
                                    <p:anim calcmode="lin" valueType="num">
                                      <p:cBhvr>
                                        <p:cTn id="28" dur="1000" fill="hold"/>
                                        <p:tgtEl>
                                          <p:spTgt spid="14342"/>
                                        </p:tgtEl>
                                        <p:attrNameLst>
                                          <p:attrName>ppt_x</p:attrName>
                                        </p:attrNameLst>
                                      </p:cBhvr>
                                      <p:tavLst>
                                        <p:tav tm="0">
                                          <p:val>
                                            <p:strVal val="#ppt_x"/>
                                          </p:val>
                                        </p:tav>
                                        <p:tav tm="100000">
                                          <p:val>
                                            <p:strVal val="#ppt_x"/>
                                          </p:val>
                                        </p:tav>
                                      </p:tavLst>
                                    </p:anim>
                                    <p:anim calcmode="lin" valueType="num">
                                      <p:cBhvr>
                                        <p:cTn id="29" dur="1000" fill="hold"/>
                                        <p:tgtEl>
                                          <p:spTgt spid="14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altLang="en-US" sz="4000" dirty="0" err="1">
                <a:latin typeface="幼圆" panose="02010509060101010101" pitchFamily="49" charset="-122"/>
                <a:ea typeface="幼圆" panose="02010509060101010101" pitchFamily="49" charset="-122"/>
                <a:cs typeface="+mj-cs"/>
              </a:rPr>
              <a:t>评价指标</a:t>
            </a:r>
            <a:r>
              <a:rPr lang="en-US" altLang="en-US" sz="4000" dirty="0" err="1">
                <a:latin typeface="幼圆" panose="02010509060101010101" pitchFamily="49" charset="-122"/>
                <a:ea typeface="幼圆" panose="02010509060101010101" pitchFamily="49" charset="-122"/>
                <a:cs typeface="+mj-cs"/>
              </a:rPr>
              <a:t>ROC</a:t>
            </a:r>
            <a:r>
              <a:rPr lang="zh-CN" altLang="en-US" sz="4000" dirty="0">
                <a:latin typeface="幼圆" panose="02010509060101010101" pitchFamily="49" charset="-122"/>
                <a:ea typeface="幼圆" panose="02010509060101010101" pitchFamily="49" charset="-122"/>
                <a:cs typeface="+mj-cs"/>
              </a:rPr>
              <a:t>曲线</a:t>
            </a:r>
          </a:p>
        </p:txBody>
      </p:sp>
      <p:sp>
        <p:nvSpPr>
          <p:cNvPr id="10" name="内容占位符 9"/>
          <p:cNvSpPr>
            <a:spLocks noGrp="1"/>
          </p:cNvSpPr>
          <p:nvPr>
            <p:ph sz="half" idx="2"/>
          </p:nvPr>
        </p:nvSpPr>
        <p:spPr>
          <a:xfrm>
            <a:off x="610791" y="1700808"/>
            <a:ext cx="8533209" cy="3673078"/>
          </a:xfrm>
        </p:spPr>
        <p:txBody>
          <a:bodyPr>
            <a:noAutofit/>
          </a:bodyPr>
          <a:lstStyle/>
          <a:p>
            <a:pPr eaLnBrk="1" hangingPunct="1">
              <a:lnSpc>
                <a:spcPct val="150000"/>
              </a:lnSpc>
              <a:buClr>
                <a:srgbClr val="00B050"/>
              </a:buClr>
              <a:buFont typeface="Wingdings" panose="05000000000000000000" pitchFamily="2" charset="2"/>
              <a:buChar char="p"/>
              <a:defRPr/>
            </a:pPr>
            <a:r>
              <a:rPr lang="en-US" altLang="zh-CN" sz="2000" dirty="0">
                <a:latin typeface="幼圆" panose="02010509060101010101" pitchFamily="49" charset="-122"/>
                <a:ea typeface="幼圆" panose="02010509060101010101" pitchFamily="49" charset="-122"/>
              </a:rPr>
              <a:t>ROC</a:t>
            </a:r>
            <a:r>
              <a:rPr altLang="en-US" sz="2000" dirty="0">
                <a:latin typeface="幼圆" panose="02010509060101010101" pitchFamily="49" charset="-122"/>
                <a:ea typeface="幼圆" panose="02010509060101010101" pitchFamily="49" charset="-122"/>
              </a:rPr>
              <a:t>横，纵轴的计算公式：</a:t>
            </a:r>
          </a:p>
          <a:p>
            <a:pPr marL="0" indent="0">
              <a:lnSpc>
                <a:spcPct val="150000"/>
              </a:lnSpc>
              <a:buClr>
                <a:srgbClr val="00B050"/>
              </a:buClr>
              <a:buNone/>
              <a:defRPr/>
            </a:pPr>
            <a:r>
              <a:rPr lang="en-US" altLang="zh-CN" sz="2000" dirty="0">
                <a:latin typeface="幼圆" panose="02010509060101010101" pitchFamily="49" charset="-122"/>
                <a:ea typeface="幼圆" panose="02010509060101010101" pitchFamily="49" charset="-122"/>
              </a:rPr>
              <a:t>(1)</a:t>
            </a:r>
            <a:r>
              <a:rPr altLang="en-US" sz="2000" dirty="0">
                <a:solidFill>
                  <a:srgbClr val="C00000"/>
                </a:solidFill>
                <a:latin typeface="幼圆" panose="02010509060101010101" pitchFamily="49" charset="-122"/>
                <a:ea typeface="幼圆" panose="02010509060101010101" pitchFamily="49" charset="-122"/>
              </a:rPr>
              <a:t>真正类率</a:t>
            </a:r>
            <a:r>
              <a:rPr lang="en-US" altLang="zh-CN" sz="2000" dirty="0">
                <a:latin typeface="幼圆" panose="02010509060101010101" pitchFamily="49" charset="-122"/>
                <a:ea typeface="幼圆" panose="02010509060101010101" pitchFamily="49" charset="-122"/>
              </a:rPr>
              <a:t>(True Positive Rate ,</a:t>
            </a:r>
            <a:r>
              <a:rPr lang="en-US" altLang="zh-CN" sz="2000" b="1" dirty="0">
                <a:solidFill>
                  <a:srgbClr val="C00000"/>
                </a:solidFill>
                <a:latin typeface="幼圆" panose="02010509060101010101" pitchFamily="49" charset="-122"/>
                <a:ea typeface="幼圆" panose="02010509060101010101" pitchFamily="49" charset="-122"/>
              </a:rPr>
              <a:t> TPR</a:t>
            </a:r>
            <a:r>
              <a:rPr lang="en-US" altLang="zh-CN" sz="2000" dirty="0">
                <a:latin typeface="幼圆" panose="02010509060101010101" pitchFamily="49" charset="-122"/>
                <a:ea typeface="幼圆" panose="02010509060101010101" pitchFamily="49" charset="-122"/>
              </a:rPr>
              <a:t>)【</a:t>
            </a:r>
            <a:r>
              <a:rPr altLang="en-US" sz="2000" dirty="0">
                <a:solidFill>
                  <a:srgbClr val="C00000"/>
                </a:solidFill>
                <a:latin typeface="幼圆" panose="02010509060101010101" pitchFamily="49" charset="-122"/>
                <a:ea typeface="幼圆" panose="02010509060101010101" pitchFamily="49" charset="-122"/>
              </a:rPr>
              <a:t>灵敏度</a:t>
            </a:r>
            <a:r>
              <a:rPr lang="en-US" altLang="zh-CN" sz="2000" dirty="0">
                <a:solidFill>
                  <a:srgbClr val="C00000"/>
                </a:solidFill>
                <a:latin typeface="幼圆" panose="02010509060101010101" pitchFamily="49" charset="-122"/>
                <a:ea typeface="幼圆" panose="02010509060101010101" pitchFamily="49" charset="-122"/>
              </a:rPr>
              <a:t>(sensitivity</a:t>
            </a:r>
            <a:r>
              <a:rPr lang="en-US" altLang="zh-CN" sz="2000" dirty="0">
                <a:latin typeface="幼圆" panose="02010509060101010101" pitchFamily="49" charset="-122"/>
                <a:ea typeface="幼圆" panose="02010509060101010101" pitchFamily="49" charset="-122"/>
              </a:rPr>
              <a:t>)】</a:t>
            </a:r>
            <a:r>
              <a:rPr altLang="en-US" sz="2000" dirty="0">
                <a:latin typeface="幼圆" panose="02010509060101010101" pitchFamily="49" charset="-122"/>
                <a:ea typeface="幼圆" panose="02010509060101010101" pitchFamily="49" charset="-122"/>
              </a:rPr>
              <a:t>：</a:t>
            </a:r>
            <a:r>
              <a:rPr lang="en-US" altLang="zh-CN" sz="2000" dirty="0">
                <a:solidFill>
                  <a:srgbClr val="C00000"/>
                </a:solidFill>
                <a:latin typeface="幼圆" panose="02010509060101010101" pitchFamily="49" charset="-122"/>
                <a:ea typeface="幼圆" panose="02010509060101010101" pitchFamily="49" charset="-122"/>
              </a:rPr>
              <a:t>TPR = TP /(TP + FN) </a:t>
            </a:r>
            <a:r>
              <a:rPr altLang="en-US" sz="2000" dirty="0">
                <a:latin typeface="幼圆" panose="02010509060101010101" pitchFamily="49" charset="-122"/>
                <a:ea typeface="幼圆" panose="02010509060101010101" pitchFamily="49" charset="-122"/>
              </a:rPr>
              <a:t>，</a:t>
            </a:r>
            <a:r>
              <a:rPr altLang="en-US" sz="2000" u="sng" dirty="0">
                <a:solidFill>
                  <a:srgbClr val="C00000"/>
                </a:solidFill>
                <a:latin typeface="幼圆" panose="02010509060101010101" pitchFamily="49" charset="-122"/>
                <a:ea typeface="幼圆" panose="02010509060101010101" pitchFamily="49" charset="-122"/>
              </a:rPr>
              <a:t>即正样本预测结果数</a:t>
            </a:r>
            <a:r>
              <a:rPr lang="en-US" altLang="zh-CN" sz="2000" u="sng" dirty="0">
                <a:solidFill>
                  <a:srgbClr val="C00000"/>
                </a:solidFill>
                <a:latin typeface="幼圆" panose="02010509060101010101" pitchFamily="49" charset="-122"/>
                <a:ea typeface="幼圆" panose="02010509060101010101" pitchFamily="49" charset="-122"/>
              </a:rPr>
              <a:t>/</a:t>
            </a:r>
            <a:r>
              <a:rPr altLang="en-US" sz="2000" u="sng" dirty="0">
                <a:solidFill>
                  <a:srgbClr val="C00000"/>
                </a:solidFill>
                <a:latin typeface="幼圆" panose="02010509060101010101" pitchFamily="49" charset="-122"/>
                <a:ea typeface="幼圆" panose="02010509060101010101" pitchFamily="49" charset="-122"/>
              </a:rPr>
              <a:t>正样本实际数</a:t>
            </a:r>
            <a:br>
              <a:rPr altLang="en-US" sz="2000" dirty="0">
                <a:latin typeface="幼圆" panose="02010509060101010101" pitchFamily="49" charset="-122"/>
                <a:ea typeface="幼圆" panose="02010509060101010101" pitchFamily="49" charset="-122"/>
              </a:rPr>
            </a:br>
            <a:r>
              <a:rPr lang="en-US" altLang="zh-CN" sz="2000" dirty="0">
                <a:latin typeface="幼圆" panose="02010509060101010101" pitchFamily="49" charset="-122"/>
                <a:ea typeface="幼圆" panose="02010509060101010101" pitchFamily="49" charset="-122"/>
              </a:rPr>
              <a:t>(2)</a:t>
            </a:r>
            <a:r>
              <a:rPr altLang="en-US" sz="2000" dirty="0">
                <a:latin typeface="幼圆" panose="02010509060101010101" pitchFamily="49" charset="-122"/>
                <a:ea typeface="幼圆" panose="02010509060101010101" pitchFamily="49" charset="-122"/>
              </a:rPr>
              <a:t>假负类率</a:t>
            </a:r>
            <a:r>
              <a:rPr lang="en-US" altLang="zh-CN" sz="2000" dirty="0">
                <a:latin typeface="幼圆" panose="02010509060101010101" pitchFamily="49" charset="-122"/>
                <a:ea typeface="幼圆" panose="02010509060101010101" pitchFamily="49" charset="-122"/>
              </a:rPr>
              <a:t>(False Negative Rate , FNR) </a:t>
            </a:r>
            <a:r>
              <a:rPr altLang="en-US" sz="2000" dirty="0">
                <a:latin typeface="幼圆" panose="02010509060101010101" pitchFamily="49" charset="-122"/>
                <a:ea typeface="幼圆" panose="02010509060101010101" pitchFamily="49" charset="-122"/>
              </a:rPr>
              <a:t>：</a:t>
            </a:r>
            <a:r>
              <a:rPr lang="en-US" altLang="zh-CN" sz="2000" dirty="0">
                <a:latin typeface="幼圆" panose="02010509060101010101" pitchFamily="49" charset="-122"/>
                <a:ea typeface="幼圆" panose="02010509060101010101" pitchFamily="49" charset="-122"/>
              </a:rPr>
              <a:t>FNR = FN /(TP + FN) </a:t>
            </a:r>
            <a:r>
              <a:rPr altLang="en-US" sz="2000" dirty="0">
                <a:latin typeface="幼圆" panose="02010509060101010101" pitchFamily="49" charset="-122"/>
                <a:ea typeface="幼圆" panose="02010509060101010101" pitchFamily="49" charset="-122"/>
              </a:rPr>
              <a:t>，即被预测为负的正样本结果数</a:t>
            </a:r>
            <a:r>
              <a:rPr lang="en-US" altLang="zh-CN" sz="2000" dirty="0">
                <a:latin typeface="幼圆" panose="02010509060101010101" pitchFamily="49" charset="-122"/>
                <a:ea typeface="幼圆" panose="02010509060101010101" pitchFamily="49" charset="-122"/>
              </a:rPr>
              <a:t>/</a:t>
            </a:r>
            <a:r>
              <a:rPr altLang="en-US" sz="2000" dirty="0">
                <a:latin typeface="幼圆" panose="02010509060101010101" pitchFamily="49" charset="-122"/>
                <a:ea typeface="幼圆" panose="02010509060101010101" pitchFamily="49" charset="-122"/>
              </a:rPr>
              <a:t>正样本实际数</a:t>
            </a:r>
            <a:br>
              <a:rPr altLang="en-US" sz="2000" dirty="0">
                <a:latin typeface="幼圆" panose="02010509060101010101" pitchFamily="49" charset="-122"/>
                <a:ea typeface="幼圆" panose="02010509060101010101" pitchFamily="49" charset="-122"/>
              </a:rPr>
            </a:br>
            <a:r>
              <a:rPr lang="en-US" altLang="zh-CN" sz="2000" dirty="0">
                <a:latin typeface="幼圆" panose="02010509060101010101" pitchFamily="49" charset="-122"/>
                <a:ea typeface="幼圆" panose="02010509060101010101" pitchFamily="49" charset="-122"/>
              </a:rPr>
              <a:t>(3)</a:t>
            </a:r>
            <a:r>
              <a:rPr altLang="en-US" sz="2000" dirty="0">
                <a:solidFill>
                  <a:srgbClr val="C00000"/>
                </a:solidFill>
                <a:latin typeface="幼圆" panose="02010509060101010101" pitchFamily="49" charset="-122"/>
                <a:ea typeface="幼圆" panose="02010509060101010101" pitchFamily="49" charset="-122"/>
              </a:rPr>
              <a:t>假正类率</a:t>
            </a:r>
            <a:r>
              <a:rPr lang="en-US" altLang="zh-CN" sz="2000" dirty="0">
                <a:latin typeface="幼圆" panose="02010509060101010101" pitchFamily="49" charset="-122"/>
                <a:ea typeface="幼圆" panose="02010509060101010101" pitchFamily="49" charset="-122"/>
              </a:rPr>
              <a:t>(False Positive Rate ,</a:t>
            </a:r>
            <a:r>
              <a:rPr lang="en-US" altLang="zh-CN" sz="2000" b="1" dirty="0">
                <a:solidFill>
                  <a:srgbClr val="C00000"/>
                </a:solidFill>
                <a:latin typeface="幼圆" panose="02010509060101010101" pitchFamily="49" charset="-122"/>
                <a:ea typeface="幼圆" panose="02010509060101010101" pitchFamily="49" charset="-122"/>
              </a:rPr>
              <a:t> FPR</a:t>
            </a:r>
            <a:r>
              <a:rPr lang="en-US" altLang="zh-CN" sz="2000" dirty="0">
                <a:latin typeface="幼圆" panose="02010509060101010101" pitchFamily="49" charset="-122"/>
                <a:ea typeface="幼圆" panose="02010509060101010101" pitchFamily="49" charset="-122"/>
              </a:rPr>
              <a:t>) </a:t>
            </a:r>
            <a:r>
              <a:rPr altLang="en-US" sz="2000" dirty="0">
                <a:latin typeface="幼圆" panose="02010509060101010101" pitchFamily="49" charset="-122"/>
                <a:ea typeface="幼圆" panose="02010509060101010101" pitchFamily="49" charset="-122"/>
              </a:rPr>
              <a:t>：</a:t>
            </a:r>
            <a:r>
              <a:rPr lang="en-US" altLang="zh-CN" sz="2000" dirty="0">
                <a:solidFill>
                  <a:srgbClr val="C00000"/>
                </a:solidFill>
                <a:latin typeface="幼圆" panose="02010509060101010101" pitchFamily="49" charset="-122"/>
                <a:ea typeface="幼圆" panose="02010509060101010101" pitchFamily="49" charset="-122"/>
              </a:rPr>
              <a:t>FPR = FP /(FP + TN) </a:t>
            </a:r>
            <a:r>
              <a:rPr altLang="en-US" sz="2000" dirty="0">
                <a:latin typeface="幼圆" panose="02010509060101010101" pitchFamily="49" charset="-122"/>
                <a:ea typeface="幼圆" panose="02010509060101010101" pitchFamily="49" charset="-122"/>
              </a:rPr>
              <a:t>，</a:t>
            </a:r>
            <a:r>
              <a:rPr altLang="en-US" sz="2000" u="sng" dirty="0">
                <a:solidFill>
                  <a:srgbClr val="C00000"/>
                </a:solidFill>
                <a:latin typeface="幼圆" panose="02010509060101010101" pitchFamily="49" charset="-122"/>
                <a:ea typeface="幼圆" panose="02010509060101010101" pitchFamily="49" charset="-122"/>
              </a:rPr>
              <a:t>即被预测为正的负样本结果数</a:t>
            </a:r>
            <a:r>
              <a:rPr lang="en-US" altLang="zh-CN" sz="2000" u="sng" dirty="0">
                <a:solidFill>
                  <a:srgbClr val="C00000"/>
                </a:solidFill>
                <a:latin typeface="幼圆" panose="02010509060101010101" pitchFamily="49" charset="-122"/>
                <a:ea typeface="幼圆" panose="02010509060101010101" pitchFamily="49" charset="-122"/>
              </a:rPr>
              <a:t>/</a:t>
            </a:r>
            <a:r>
              <a:rPr altLang="en-US" sz="2000" u="sng" dirty="0" err="1">
                <a:solidFill>
                  <a:srgbClr val="C00000"/>
                </a:solidFill>
                <a:latin typeface="幼圆" panose="02010509060101010101" pitchFamily="49" charset="-122"/>
                <a:ea typeface="幼圆" panose="02010509060101010101" pitchFamily="49" charset="-122"/>
              </a:rPr>
              <a:t>负样本实际数</a:t>
            </a:r>
            <a:r>
              <a:rPr lang="en-US" altLang="en-US" sz="2000" b="1" u="sng" dirty="0">
                <a:solidFill>
                  <a:srgbClr val="0000FF"/>
                </a:solidFill>
                <a:latin typeface="幼圆" panose="02010509060101010101" pitchFamily="49" charset="-122"/>
                <a:ea typeface="幼圆" panose="02010509060101010101" pitchFamily="49" charset="-122"/>
              </a:rPr>
              <a:t>(</a:t>
            </a:r>
            <a:r>
              <a:rPr lang="zh-CN" altLang="en-US" sz="2000" b="1" u="sng" dirty="0">
                <a:solidFill>
                  <a:srgbClr val="0000FF"/>
                </a:solidFill>
                <a:latin typeface="幼圆" panose="02010509060101010101" pitchFamily="49" charset="-122"/>
                <a:ea typeface="幼圆" panose="02010509060101010101" pitchFamily="49" charset="-122"/>
              </a:rPr>
              <a:t>也称为误报率）</a:t>
            </a:r>
            <a:br>
              <a:rPr altLang="en-US" sz="2000" b="1" dirty="0">
                <a:solidFill>
                  <a:srgbClr val="0000FF"/>
                </a:solidFill>
                <a:latin typeface="幼圆" panose="02010509060101010101" pitchFamily="49" charset="-122"/>
                <a:ea typeface="幼圆" panose="02010509060101010101" pitchFamily="49" charset="-122"/>
              </a:rPr>
            </a:br>
            <a:r>
              <a:rPr lang="en-US" altLang="zh-CN" sz="2000" dirty="0">
                <a:latin typeface="幼圆" panose="02010509060101010101" pitchFamily="49" charset="-122"/>
                <a:ea typeface="幼圆" panose="02010509060101010101" pitchFamily="49" charset="-122"/>
              </a:rPr>
              <a:t>(4)</a:t>
            </a:r>
            <a:r>
              <a:rPr altLang="en-US" sz="2000" dirty="0">
                <a:latin typeface="幼圆" panose="02010509060101010101" pitchFamily="49" charset="-122"/>
                <a:ea typeface="幼圆" panose="02010509060101010101" pitchFamily="49" charset="-122"/>
              </a:rPr>
              <a:t>真负类率</a:t>
            </a:r>
            <a:r>
              <a:rPr lang="en-US" altLang="zh-CN" sz="2000" dirty="0">
                <a:latin typeface="幼圆" panose="02010509060101010101" pitchFamily="49" charset="-122"/>
                <a:ea typeface="幼圆" panose="02010509060101010101" pitchFamily="49" charset="-122"/>
              </a:rPr>
              <a:t>(True Negative Rate , TNR)【</a:t>
            </a:r>
            <a:r>
              <a:rPr altLang="en-US" sz="2000" dirty="0">
                <a:latin typeface="幼圆" panose="02010509060101010101" pitchFamily="49" charset="-122"/>
                <a:ea typeface="幼圆" panose="02010509060101010101" pitchFamily="49" charset="-122"/>
              </a:rPr>
              <a:t>特指度</a:t>
            </a:r>
            <a:r>
              <a:rPr lang="en-US" altLang="zh-CN" sz="2000" dirty="0">
                <a:latin typeface="幼圆" panose="02010509060101010101" pitchFamily="49" charset="-122"/>
                <a:ea typeface="幼圆" panose="02010509060101010101" pitchFamily="49" charset="-122"/>
              </a:rPr>
              <a:t>(specificity)】</a:t>
            </a:r>
            <a:r>
              <a:rPr altLang="en-US" sz="2000" dirty="0">
                <a:latin typeface="幼圆" panose="02010509060101010101" pitchFamily="49" charset="-122"/>
                <a:ea typeface="幼圆" panose="02010509060101010101" pitchFamily="49" charset="-122"/>
              </a:rPr>
              <a:t>：</a:t>
            </a:r>
            <a:r>
              <a:rPr lang="en-US" altLang="zh-CN" sz="2000" dirty="0">
                <a:latin typeface="幼圆" panose="02010509060101010101" pitchFamily="49" charset="-122"/>
                <a:ea typeface="幼圆" panose="02010509060101010101" pitchFamily="49" charset="-122"/>
              </a:rPr>
              <a:t>TNR = TN /(FP+TN ) </a:t>
            </a:r>
            <a:r>
              <a:rPr altLang="en-US" sz="2000" dirty="0">
                <a:latin typeface="幼圆" panose="02010509060101010101" pitchFamily="49" charset="-122"/>
                <a:ea typeface="幼圆" panose="02010509060101010101" pitchFamily="49" charset="-122"/>
              </a:rPr>
              <a:t>，即负样本预测结果数</a:t>
            </a:r>
            <a:r>
              <a:rPr lang="en-US" altLang="zh-CN" sz="2000" dirty="0">
                <a:latin typeface="幼圆" panose="02010509060101010101" pitchFamily="49" charset="-122"/>
                <a:ea typeface="幼圆" panose="02010509060101010101" pitchFamily="49" charset="-122"/>
              </a:rPr>
              <a:t>/</a:t>
            </a:r>
            <a:r>
              <a:rPr altLang="en-US" sz="2000" dirty="0">
                <a:latin typeface="幼圆" panose="02010509060101010101" pitchFamily="49" charset="-122"/>
                <a:ea typeface="幼圆" panose="02010509060101010101" pitchFamily="49" charset="-122"/>
              </a:rPr>
              <a:t>负样本实际数</a:t>
            </a:r>
          </a:p>
          <a:p>
            <a:pPr eaLnBrk="1" hangingPunct="1">
              <a:lnSpc>
                <a:spcPct val="150000"/>
              </a:lnSpc>
              <a:buClr>
                <a:srgbClr val="00B050"/>
              </a:buClr>
              <a:buFont typeface="Wingdings" panose="05000000000000000000" pitchFamily="2" charset="2"/>
              <a:buChar char="p"/>
              <a:defRPr/>
            </a:pPr>
            <a:endParaRPr lang="en-US" altLang="zh-CN"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841651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lang="en-US" altLang="en-US" sz="4000" dirty="0">
                <a:latin typeface="幼圆" panose="02010509060101010101" pitchFamily="49" charset="-122"/>
                <a:ea typeface="幼圆" panose="02010509060101010101" pitchFamily="49" charset="-122"/>
                <a:cs typeface="+mj-cs"/>
              </a:rPr>
              <a:t>ROC</a:t>
            </a:r>
            <a:r>
              <a:rPr altLang="en-US" sz="4000" dirty="0">
                <a:latin typeface="幼圆" panose="02010509060101010101" pitchFamily="49" charset="-122"/>
                <a:ea typeface="幼圆" panose="02010509060101010101" pitchFamily="49" charset="-122"/>
                <a:cs typeface="+mj-cs"/>
              </a:rPr>
              <a:t>曲线</a:t>
            </a:r>
          </a:p>
        </p:txBody>
      </p:sp>
      <p:sp>
        <p:nvSpPr>
          <p:cNvPr id="57347" name="内容占位符 9"/>
          <p:cNvSpPr>
            <a:spLocks noGrp="1"/>
          </p:cNvSpPr>
          <p:nvPr>
            <p:ph sz="half" idx="2"/>
          </p:nvPr>
        </p:nvSpPr>
        <p:spPr>
          <a:xfrm>
            <a:off x="467544" y="1700808"/>
            <a:ext cx="8515151" cy="5094733"/>
          </a:xfrm>
        </p:spPr>
        <p:txBody>
          <a:bodyPr>
            <a:noAutofit/>
          </a:bodyPr>
          <a:lstStyle/>
          <a:p>
            <a:pPr eaLnBrk="1" hangingPunct="1">
              <a:lnSpc>
                <a:spcPct val="150000"/>
              </a:lnSpc>
              <a:buClr>
                <a:srgbClr val="00B050"/>
              </a:buClr>
              <a:buFont typeface="Wingdings" panose="05000000000000000000" pitchFamily="2" charset="2"/>
              <a:buChar char="p"/>
            </a:pPr>
            <a:r>
              <a:rPr lang="en-US" altLang="zh-CN" sz="2000" dirty="0" err="1">
                <a:latin typeface="幼圆" panose="02010509060101010101" pitchFamily="49" charset="-122"/>
                <a:ea typeface="幼圆" panose="02010509060101010101" pitchFamily="49" charset="-122"/>
              </a:rPr>
              <a:t>ROC</a:t>
            </a:r>
            <a:r>
              <a:rPr altLang="en-US" sz="2000" dirty="0" err="1">
                <a:latin typeface="幼圆" panose="02010509060101010101" pitchFamily="49" charset="-122"/>
                <a:ea typeface="幼圆" panose="02010509060101010101" pitchFamily="49" charset="-122"/>
              </a:rPr>
              <a:t>曲线指受试者工作特征曲线</a:t>
            </a:r>
            <a:r>
              <a:rPr altLang="en-US" sz="2000" dirty="0">
                <a:latin typeface="幼圆" panose="02010509060101010101" pitchFamily="49" charset="-122"/>
                <a:ea typeface="幼圆" panose="02010509060101010101" pitchFamily="49" charset="-122"/>
              </a:rPr>
              <a:t> </a:t>
            </a:r>
            <a:r>
              <a:rPr lang="en-US" altLang="zh-CN" sz="2000" dirty="0">
                <a:latin typeface="幼圆" panose="02010509060101010101" pitchFamily="49" charset="-122"/>
                <a:ea typeface="幼圆" panose="02010509060101010101" pitchFamily="49" charset="-122"/>
              </a:rPr>
              <a:t>/ </a:t>
            </a:r>
            <a:r>
              <a:rPr altLang="en-US" sz="2000" dirty="0" err="1">
                <a:latin typeface="幼圆" panose="02010509060101010101" pitchFamily="49" charset="-122"/>
                <a:ea typeface="幼圆" panose="02010509060101010101" pitchFamily="49" charset="-122"/>
              </a:rPr>
              <a:t>接收器操作特性曲线</a:t>
            </a:r>
            <a:r>
              <a:rPr lang="en-US" altLang="zh-CN" sz="2000" dirty="0">
                <a:latin typeface="幼圆" panose="02010509060101010101" pitchFamily="49" charset="-122"/>
                <a:ea typeface="幼圆" panose="02010509060101010101" pitchFamily="49" charset="-122"/>
              </a:rPr>
              <a:t>(receiver operating characteristic curve), </a:t>
            </a:r>
            <a:r>
              <a:rPr altLang="en-US" sz="2000" dirty="0">
                <a:latin typeface="幼圆" panose="02010509060101010101" pitchFamily="49" charset="-122"/>
                <a:ea typeface="幼圆" panose="02010509060101010101" pitchFamily="49" charset="-122"/>
              </a:rPr>
              <a:t>是反映敏感性和特异性连续变量的综合指标</a:t>
            </a:r>
            <a:r>
              <a:rPr lang="en-US" altLang="zh-CN" sz="2000" dirty="0">
                <a:latin typeface="幼圆" panose="02010509060101010101" pitchFamily="49" charset="-122"/>
                <a:ea typeface="幼圆" panose="02010509060101010101" pitchFamily="49" charset="-122"/>
              </a:rPr>
              <a:t>,</a:t>
            </a:r>
            <a:r>
              <a:rPr altLang="en-US" sz="2000" dirty="0">
                <a:latin typeface="幼圆" panose="02010509060101010101" pitchFamily="49" charset="-122"/>
                <a:ea typeface="幼圆" panose="02010509060101010101" pitchFamily="49" charset="-122"/>
              </a:rPr>
              <a:t>是用构图法揭示敏感性和特异性的相互关系，它通过将连续变量设定出多个不同的临界值，从而计算出一系列敏感性和特异性，</a:t>
            </a:r>
            <a:r>
              <a:rPr altLang="en-US" sz="2000">
                <a:latin typeface="幼圆" panose="02010509060101010101" pitchFamily="49" charset="-122"/>
                <a:ea typeface="幼圆" panose="02010509060101010101" pitchFamily="49" charset="-122"/>
              </a:rPr>
              <a:t>再以</a:t>
            </a:r>
            <a:r>
              <a:rPr altLang="en-US" sz="2000">
                <a:solidFill>
                  <a:srgbClr val="C00000"/>
                </a:solidFill>
                <a:latin typeface="幼圆" panose="02010509060101010101" pitchFamily="49" charset="-122"/>
                <a:ea typeface="幼圆" panose="02010509060101010101" pitchFamily="49" charset="-122"/>
              </a:rPr>
              <a:t>敏感性为纵坐标、特异性为横坐标绘制成曲线</a:t>
            </a:r>
            <a:r>
              <a:rPr altLang="en-US" sz="2000" dirty="0">
                <a:latin typeface="幼圆" panose="02010509060101010101" pitchFamily="49" charset="-122"/>
                <a:ea typeface="幼圆" panose="02010509060101010101" pitchFamily="49" charset="-122"/>
              </a:rPr>
              <a:t>，曲线下面积越大，诊断准确性越高。在</a:t>
            </a:r>
            <a:r>
              <a:rPr lang="en-US" altLang="zh-CN" sz="2000" dirty="0">
                <a:latin typeface="幼圆" panose="02010509060101010101" pitchFamily="49" charset="-122"/>
                <a:ea typeface="幼圆" panose="02010509060101010101" pitchFamily="49" charset="-122"/>
              </a:rPr>
              <a:t>ROC</a:t>
            </a:r>
            <a:r>
              <a:rPr altLang="en-US" sz="2000" dirty="0">
                <a:latin typeface="幼圆" panose="02010509060101010101" pitchFamily="49" charset="-122"/>
                <a:ea typeface="幼圆" panose="02010509060101010101" pitchFamily="49" charset="-122"/>
              </a:rPr>
              <a:t>曲线上，最靠近坐标图左上方的点为敏感性和特异性均较高的临界值。</a:t>
            </a:r>
            <a:r>
              <a:rPr lang="en-US" altLang="zh-CN" sz="2000" dirty="0">
                <a:latin typeface="幼圆" panose="02010509060101010101" pitchFamily="49" charset="-122"/>
                <a:ea typeface="幼圆" panose="02010509060101010101" pitchFamily="49" charset="-122"/>
              </a:rPr>
              <a:t>ROC</a:t>
            </a:r>
            <a:r>
              <a:rPr altLang="en-US" sz="2000" dirty="0">
                <a:latin typeface="幼圆" panose="02010509060101010101" pitchFamily="49" charset="-122"/>
                <a:ea typeface="幼圆" panose="02010509060101010101" pitchFamily="49" charset="-122"/>
              </a:rPr>
              <a:t>（</a:t>
            </a:r>
            <a:r>
              <a:rPr lang="en-US" altLang="zh-CN" sz="2000" dirty="0">
                <a:latin typeface="幼圆" panose="02010509060101010101" pitchFamily="49" charset="-122"/>
                <a:ea typeface="幼圆" panose="02010509060101010101" pitchFamily="49" charset="-122"/>
              </a:rPr>
              <a:t>Receiver Operating </a:t>
            </a:r>
            <a:r>
              <a:rPr lang="en-US" altLang="zh-CN" sz="2000" dirty="0" err="1">
                <a:latin typeface="幼圆" panose="02010509060101010101" pitchFamily="49" charset="-122"/>
                <a:ea typeface="幼圆" panose="02010509060101010101" pitchFamily="49" charset="-122"/>
              </a:rPr>
              <a:t>Characteristic</a:t>
            </a:r>
            <a:r>
              <a:rPr altLang="en-US" sz="2000" dirty="0" err="1">
                <a:latin typeface="幼圆" panose="02010509060101010101" pitchFamily="49" charset="-122"/>
                <a:ea typeface="幼圆" panose="02010509060101010101" pitchFamily="49" charset="-122"/>
              </a:rPr>
              <a:t>）曲线和</a:t>
            </a:r>
            <a:r>
              <a:rPr lang="en-US" altLang="zh-CN" sz="2000" dirty="0" err="1">
                <a:latin typeface="幼圆" panose="02010509060101010101" pitchFamily="49" charset="-122"/>
                <a:ea typeface="幼圆" panose="02010509060101010101" pitchFamily="49" charset="-122"/>
              </a:rPr>
              <a:t>AUC</a:t>
            </a:r>
            <a:r>
              <a:rPr altLang="en-US" sz="2000" dirty="0" err="1">
                <a:latin typeface="幼圆" panose="02010509060101010101" pitchFamily="49" charset="-122"/>
                <a:ea typeface="幼圆" panose="02010509060101010101" pitchFamily="49" charset="-122"/>
              </a:rPr>
              <a:t>常被用来评价一个二值分类器（</a:t>
            </a:r>
            <a:r>
              <a:rPr lang="en-US" altLang="zh-CN" sz="2000" dirty="0" err="1">
                <a:latin typeface="幼圆" panose="02010509060101010101" pitchFamily="49" charset="-122"/>
                <a:ea typeface="幼圆" panose="02010509060101010101" pitchFamily="49" charset="-122"/>
              </a:rPr>
              <a:t>binary</a:t>
            </a:r>
            <a:r>
              <a:rPr lang="en-US" altLang="zh-CN" sz="2000" dirty="0">
                <a:latin typeface="幼圆" panose="02010509060101010101" pitchFamily="49" charset="-122"/>
                <a:ea typeface="幼圆" panose="02010509060101010101" pitchFamily="49" charset="-122"/>
              </a:rPr>
              <a:t> </a:t>
            </a:r>
            <a:r>
              <a:rPr lang="en-US" altLang="zh-CN" sz="2000" dirty="0" err="1">
                <a:latin typeface="幼圆" panose="02010509060101010101" pitchFamily="49" charset="-122"/>
                <a:ea typeface="幼圆" panose="02010509060101010101" pitchFamily="49" charset="-122"/>
              </a:rPr>
              <a:t>classifier</a:t>
            </a:r>
            <a:r>
              <a:rPr altLang="en-US" sz="2000" dirty="0" err="1">
                <a:latin typeface="幼圆" panose="02010509060101010101" pitchFamily="49" charset="-122"/>
                <a:ea typeface="幼圆" panose="02010509060101010101" pitchFamily="49" charset="-122"/>
              </a:rPr>
              <a:t>）的优劣</a:t>
            </a:r>
            <a:r>
              <a:rPr altLang="en-US" sz="2000" dirty="0">
                <a:latin typeface="幼圆" panose="02010509060101010101" pitchFamily="49" charset="-122"/>
                <a:ea typeface="幼圆" panose="02010509060101010101" pitchFamily="49" charset="-122"/>
              </a:rPr>
              <a:t> 。</a:t>
            </a:r>
            <a:endParaRPr lang="en-US" altLang="zh-CN" sz="2000"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zh-CN"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365181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内容占位符 9"/>
          <p:cNvSpPr>
            <a:spLocks noGrp="1"/>
          </p:cNvSpPr>
          <p:nvPr>
            <p:ph sz="half" idx="2"/>
          </p:nvPr>
        </p:nvSpPr>
        <p:spPr>
          <a:xfrm>
            <a:off x="610791" y="1772816"/>
            <a:ext cx="8533209" cy="4446661"/>
          </a:xfrm>
        </p:spPr>
        <p:txBody>
          <a:bodyPr>
            <a:noAutofit/>
          </a:bodyPr>
          <a:lstStyle/>
          <a:p>
            <a:pPr>
              <a:lnSpc>
                <a:spcPct val="150000"/>
              </a:lnSpc>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比如在</a:t>
            </a:r>
            <a:r>
              <a:rPr lang="zh-CN" altLang="en-US" sz="2000" dirty="0">
                <a:solidFill>
                  <a:srgbClr val="C00000"/>
                </a:solidFill>
                <a:latin typeface="幼圆" panose="02010509060101010101" pitchFamily="49" charset="-122"/>
                <a:ea typeface="幼圆" panose="02010509060101010101" pitchFamily="49" charset="-122"/>
              </a:rPr>
              <a:t>逻辑回归算法</a:t>
            </a:r>
            <a:r>
              <a:rPr lang="zh-CN" altLang="en-US" sz="2000" dirty="0">
                <a:latin typeface="幼圆" panose="02010509060101010101" pitchFamily="49" charset="-122"/>
                <a:ea typeface="幼圆" panose="02010509060101010101" pitchFamily="49" charset="-122"/>
              </a:rPr>
              <a:t>里面，设一个阈值，大于这个值的为正类，小于这个值为负类。如果减小这个阈值，那么更多的样本会被识别为正类。这会提高正类的识别率，但同时也会使得更多的负类被错误识别为正类。</a:t>
            </a:r>
            <a:endParaRPr lang="en-US" altLang="en-US" sz="2000" dirty="0">
              <a:latin typeface="幼圆" panose="02010509060101010101" pitchFamily="49" charset="-122"/>
              <a:ea typeface="幼圆" panose="02010509060101010101" pitchFamily="49" charset="-122"/>
            </a:endParaRPr>
          </a:p>
          <a:p>
            <a:pPr>
              <a:lnSpc>
                <a:spcPct val="150000"/>
              </a:lnSpc>
              <a:buClr>
                <a:srgbClr val="00B050"/>
              </a:buClr>
              <a:buFont typeface="Wingdings" panose="05000000000000000000" pitchFamily="2" charset="2"/>
              <a:buChar char="p"/>
            </a:pPr>
            <a:r>
              <a:rPr altLang="en-US" sz="2000" dirty="0">
                <a:latin typeface="幼圆" panose="02010509060101010101" pitchFamily="49" charset="-122"/>
                <a:ea typeface="幼圆" panose="02010509060101010101" pitchFamily="49" charset="-122"/>
              </a:rPr>
              <a:t>假设采用逻辑回归分类器，其给出针对每个实例为正类的概率，那么通过设定一个阈值如</a:t>
            </a:r>
            <a:r>
              <a:rPr lang="en-US" altLang="zh-CN" sz="2000" dirty="0">
                <a:latin typeface="幼圆" panose="02010509060101010101" pitchFamily="49" charset="-122"/>
                <a:ea typeface="幼圆" panose="02010509060101010101" pitchFamily="49" charset="-122"/>
              </a:rPr>
              <a:t>0.6</a:t>
            </a:r>
            <a:r>
              <a:rPr altLang="en-US" sz="2000" dirty="0">
                <a:latin typeface="幼圆" panose="02010509060101010101" pitchFamily="49" charset="-122"/>
                <a:ea typeface="幼圆" panose="02010509060101010101" pitchFamily="49" charset="-122"/>
              </a:rPr>
              <a:t>，概率大于等于</a:t>
            </a:r>
            <a:r>
              <a:rPr lang="en-US" altLang="zh-CN" sz="2000" dirty="0">
                <a:latin typeface="幼圆" panose="02010509060101010101" pitchFamily="49" charset="-122"/>
                <a:ea typeface="幼圆" panose="02010509060101010101" pitchFamily="49" charset="-122"/>
              </a:rPr>
              <a:t>0.6</a:t>
            </a:r>
            <a:r>
              <a:rPr altLang="en-US" sz="2000" dirty="0">
                <a:latin typeface="幼圆" panose="02010509060101010101" pitchFamily="49" charset="-122"/>
                <a:ea typeface="幼圆" panose="02010509060101010101" pitchFamily="49" charset="-122"/>
              </a:rPr>
              <a:t>的为正类，小于</a:t>
            </a:r>
            <a:r>
              <a:rPr lang="en-US" altLang="zh-CN" sz="2000" dirty="0">
                <a:latin typeface="幼圆" panose="02010509060101010101" pitchFamily="49" charset="-122"/>
                <a:ea typeface="幼圆" panose="02010509060101010101" pitchFamily="49" charset="-122"/>
              </a:rPr>
              <a:t>0.6</a:t>
            </a:r>
            <a:r>
              <a:rPr altLang="en-US" sz="2000" dirty="0">
                <a:latin typeface="幼圆" panose="02010509060101010101" pitchFamily="49" charset="-122"/>
                <a:ea typeface="幼圆" panose="02010509060101010101" pitchFamily="49" charset="-122"/>
              </a:rPr>
              <a:t>的为负类。对应的就可以算出一组</a:t>
            </a:r>
            <a:r>
              <a:rPr lang="en-US" altLang="zh-CN" sz="2000" dirty="0">
                <a:solidFill>
                  <a:srgbClr val="C00000"/>
                </a:solidFill>
                <a:latin typeface="幼圆" panose="02010509060101010101" pitchFamily="49" charset="-122"/>
                <a:ea typeface="幼圆" panose="02010509060101010101" pitchFamily="49" charset="-122"/>
              </a:rPr>
              <a:t>(FPR,TPR),</a:t>
            </a:r>
            <a:r>
              <a:rPr altLang="en-US" sz="2000" dirty="0" err="1">
                <a:latin typeface="幼圆" panose="02010509060101010101" pitchFamily="49" charset="-122"/>
                <a:ea typeface="幼圆" panose="02010509060101010101" pitchFamily="49" charset="-122"/>
              </a:rPr>
              <a:t>在平面中得到对应坐标点</a:t>
            </a:r>
            <a:r>
              <a:rPr altLang="en-US" sz="2000" dirty="0">
                <a:latin typeface="幼圆" panose="02010509060101010101" pitchFamily="49" charset="-122"/>
                <a:ea typeface="幼圆" panose="02010509060101010101" pitchFamily="49" charset="-122"/>
              </a:rPr>
              <a:t>。</a:t>
            </a:r>
            <a:endParaRPr lang="en-US" altLang="zh-CN" sz="2000" dirty="0">
              <a:latin typeface="幼圆" panose="02010509060101010101" pitchFamily="49" charset="-122"/>
              <a:ea typeface="幼圆" panose="02010509060101010101" pitchFamily="49" charset="-122"/>
            </a:endParaRPr>
          </a:p>
          <a:p>
            <a:pPr>
              <a:lnSpc>
                <a:spcPct val="150000"/>
              </a:lnSpc>
              <a:buClr>
                <a:srgbClr val="00B050"/>
              </a:buClr>
              <a:buFont typeface="Wingdings" panose="05000000000000000000" pitchFamily="2" charset="2"/>
              <a:buChar char="p"/>
            </a:pPr>
            <a:r>
              <a:rPr altLang="en-US" sz="2000" dirty="0">
                <a:latin typeface="幼圆" panose="02010509060101010101" pitchFamily="49" charset="-122"/>
                <a:ea typeface="幼圆" panose="02010509060101010101" pitchFamily="49" charset="-122"/>
              </a:rPr>
              <a:t>随着阈值的逐渐减小，越来越多的实例被划分为正类，但是这些正类中同样也掺杂着真正的负实例，即</a:t>
            </a:r>
            <a:r>
              <a:rPr lang="en-US" altLang="zh-CN" sz="2000" dirty="0">
                <a:latin typeface="幼圆" panose="02010509060101010101" pitchFamily="49" charset="-122"/>
                <a:ea typeface="幼圆" panose="02010509060101010101" pitchFamily="49" charset="-122"/>
              </a:rPr>
              <a:t>TPR</a:t>
            </a:r>
            <a:r>
              <a:rPr altLang="en-US" sz="2000" dirty="0">
                <a:latin typeface="幼圆" panose="02010509060101010101" pitchFamily="49" charset="-122"/>
                <a:ea typeface="幼圆" panose="02010509060101010101" pitchFamily="49" charset="-122"/>
              </a:rPr>
              <a:t>和</a:t>
            </a:r>
            <a:r>
              <a:rPr lang="en-US" altLang="zh-CN" sz="2000" dirty="0">
                <a:latin typeface="幼圆" panose="02010509060101010101" pitchFamily="49" charset="-122"/>
                <a:ea typeface="幼圆" panose="02010509060101010101" pitchFamily="49" charset="-122"/>
              </a:rPr>
              <a:t>FPR</a:t>
            </a:r>
            <a:r>
              <a:rPr altLang="en-US" sz="2000" dirty="0">
                <a:latin typeface="幼圆" panose="02010509060101010101" pitchFamily="49" charset="-122"/>
                <a:ea typeface="幼圆" panose="02010509060101010101" pitchFamily="49" charset="-122"/>
              </a:rPr>
              <a:t>会同时增大。阈值最大时，对应坐标点为</a:t>
            </a:r>
            <a:r>
              <a:rPr lang="en-US" altLang="zh-CN" sz="2000" dirty="0">
                <a:latin typeface="幼圆" panose="02010509060101010101" pitchFamily="49" charset="-122"/>
                <a:ea typeface="幼圆" panose="02010509060101010101" pitchFamily="49" charset="-122"/>
              </a:rPr>
              <a:t>(0,0)</a:t>
            </a:r>
            <a:r>
              <a:rPr altLang="en-US" sz="2000" dirty="0">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阈值最小时，对应坐标点</a:t>
            </a:r>
            <a:r>
              <a:rPr lang="en-US" altLang="zh-CN" sz="2000" dirty="0">
                <a:latin typeface="幼圆" panose="02010509060101010101" pitchFamily="49" charset="-122"/>
                <a:ea typeface="幼圆" panose="02010509060101010101" pitchFamily="49" charset="-122"/>
              </a:rPr>
              <a:t>(1,1)</a:t>
            </a:r>
            <a:r>
              <a:rPr altLang="en-US" sz="2000" dirty="0">
                <a:latin typeface="幼圆" panose="02010509060101010101" pitchFamily="49" charset="-122"/>
                <a:ea typeface="幼圆" panose="02010509060101010101" pitchFamily="49" charset="-122"/>
              </a:rPr>
              <a:t>。</a:t>
            </a:r>
            <a:endParaRPr lang="en-US" altLang="zh-CN" sz="2000" dirty="0">
              <a:latin typeface="幼圆" panose="02010509060101010101" pitchFamily="49" charset="-122"/>
              <a:ea typeface="幼圆" panose="02010509060101010101" pitchFamily="49" charset="-122"/>
            </a:endParaRPr>
          </a:p>
        </p:txBody>
      </p:sp>
      <p:sp>
        <p:nvSpPr>
          <p:cNvPr id="5"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lang="en-US" altLang="en-US" sz="4000" dirty="0">
                <a:latin typeface="幼圆" panose="02010509060101010101" pitchFamily="49" charset="-122"/>
                <a:ea typeface="幼圆" panose="02010509060101010101" pitchFamily="49" charset="-122"/>
                <a:cs typeface="+mj-cs"/>
              </a:rPr>
              <a:t>ROC</a:t>
            </a:r>
            <a:r>
              <a:rPr altLang="en-US" sz="4000" dirty="0">
                <a:latin typeface="幼圆" panose="02010509060101010101" pitchFamily="49" charset="-122"/>
                <a:ea typeface="幼圆" panose="02010509060101010101" pitchFamily="49" charset="-122"/>
                <a:cs typeface="+mj-cs"/>
              </a:rPr>
              <a:t>曲线</a:t>
            </a:r>
          </a:p>
        </p:txBody>
      </p:sp>
    </p:spTree>
    <p:extLst>
      <p:ext uri="{BB962C8B-B14F-4D97-AF65-F5344CB8AC3E}">
        <p14:creationId xmlns:p14="http://schemas.microsoft.com/office/powerpoint/2010/main" val="1565802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755576" y="682856"/>
            <a:ext cx="2520280" cy="514350"/>
          </a:xfrm>
        </p:spPr>
        <p:txBody>
          <a:bodyPr vert="horz" lIns="91440" tIns="45720" rIns="91440" bIns="45720" rtlCol="0" anchor="b">
            <a:noAutofit/>
          </a:bodyPr>
          <a:lstStyle/>
          <a:p>
            <a:pPr algn="ctr">
              <a:spcBef>
                <a:spcPct val="0"/>
              </a:spcBef>
            </a:pPr>
            <a:r>
              <a:rPr lang="en-US" altLang="en-US" sz="4000" dirty="0">
                <a:latin typeface="幼圆" panose="02010509060101010101" pitchFamily="49" charset="-122"/>
                <a:ea typeface="幼圆" panose="02010509060101010101" pitchFamily="49" charset="-122"/>
                <a:cs typeface="+mj-cs"/>
              </a:rPr>
              <a:t>ROC</a:t>
            </a:r>
            <a:r>
              <a:rPr altLang="en-US" sz="4000" dirty="0">
                <a:latin typeface="幼圆" panose="02010509060101010101" pitchFamily="49" charset="-122"/>
                <a:ea typeface="幼圆" panose="02010509060101010101" pitchFamily="49" charset="-122"/>
                <a:cs typeface="+mj-cs"/>
              </a:rPr>
              <a:t>曲线</a:t>
            </a:r>
          </a:p>
        </p:txBody>
      </p:sp>
      <p:sp>
        <p:nvSpPr>
          <p:cNvPr id="10" name="内容占位符 9"/>
          <p:cNvSpPr>
            <a:spLocks noGrp="1"/>
          </p:cNvSpPr>
          <p:nvPr>
            <p:ph sz="half" idx="2"/>
          </p:nvPr>
        </p:nvSpPr>
        <p:spPr>
          <a:xfrm>
            <a:off x="681311" y="1255242"/>
            <a:ext cx="8401551" cy="617525"/>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altLang="en-US" sz="2000" dirty="0">
                <a:latin typeface="幼圆" panose="02010509060101010101" pitchFamily="49" charset="-122"/>
                <a:ea typeface="幼圆" panose="02010509060101010101" pitchFamily="49" charset="-122"/>
              </a:rPr>
              <a:t>如下面这幅图，</a:t>
            </a:r>
            <a:r>
              <a:rPr lang="en-US" altLang="zh-CN" sz="2000" dirty="0">
                <a:latin typeface="幼圆" panose="02010509060101010101" pitchFamily="49" charset="-122"/>
                <a:ea typeface="幼圆" panose="02010509060101010101" pitchFamily="49" charset="-122"/>
              </a:rPr>
              <a:t>(a)</a:t>
            </a:r>
            <a:r>
              <a:rPr altLang="en-US" sz="2000" dirty="0">
                <a:latin typeface="幼圆" panose="02010509060101010101" pitchFamily="49" charset="-122"/>
                <a:ea typeface="幼圆" panose="02010509060101010101" pitchFamily="49" charset="-122"/>
              </a:rPr>
              <a:t>图中实线为</a:t>
            </a:r>
            <a:r>
              <a:rPr lang="en-US" altLang="zh-CN" sz="2000" dirty="0">
                <a:latin typeface="幼圆" panose="02010509060101010101" pitchFamily="49" charset="-122"/>
                <a:ea typeface="幼圆" panose="02010509060101010101" pitchFamily="49" charset="-122"/>
              </a:rPr>
              <a:t>ROC</a:t>
            </a:r>
            <a:r>
              <a:rPr altLang="en-US" sz="2000" dirty="0">
                <a:latin typeface="幼圆" panose="02010509060101010101" pitchFamily="49" charset="-122"/>
                <a:ea typeface="幼圆" panose="02010509060101010101" pitchFamily="49" charset="-122"/>
              </a:rPr>
              <a:t>曲线，线上每个点对应一个阈值。</a:t>
            </a:r>
            <a:endParaRPr lang="en-US" altLang="zh-CN" sz="2000" dirty="0">
              <a:latin typeface="幼圆" panose="02010509060101010101" pitchFamily="49" charset="-122"/>
              <a:ea typeface="幼圆" panose="02010509060101010101" pitchFamily="49" charset="-122"/>
            </a:endParaRPr>
          </a:p>
          <a:p>
            <a:pPr marL="0" indent="0">
              <a:lnSpc>
                <a:spcPct val="150000"/>
              </a:lnSpc>
              <a:buClr>
                <a:srgbClr val="00B050"/>
              </a:buClr>
              <a:buNone/>
            </a:pPr>
            <a:br>
              <a:rPr altLang="en-US" sz="2000" dirty="0">
                <a:latin typeface="幼圆" panose="02010509060101010101" pitchFamily="49" charset="-122"/>
                <a:ea typeface="幼圆" panose="02010509060101010101" pitchFamily="49" charset="-122"/>
              </a:rPr>
            </a:br>
            <a:endParaRPr lang="en-US" altLang="zh-CN" sz="2000" dirty="0">
              <a:latin typeface="幼圆" panose="02010509060101010101" pitchFamily="49" charset="-122"/>
              <a:ea typeface="幼圆" panose="02010509060101010101" pitchFamily="49" charset="-122"/>
            </a:endParaRPr>
          </a:p>
        </p:txBody>
      </p:sp>
      <p:pic>
        <p:nvPicPr>
          <p:cNvPr id="59396" name="图片 1"/>
          <p:cNvPicPr>
            <a:picLocks noChangeAspect="1"/>
          </p:cNvPicPr>
          <p:nvPr/>
        </p:nvPicPr>
        <p:blipFill rotWithShape="1">
          <a:blip r:embed="rId2">
            <a:extLst>
              <a:ext uri="{28A0092B-C50C-407E-A947-70E740481C1C}">
                <a14:useLocalDpi xmlns:a14="http://schemas.microsoft.com/office/drawing/2010/main" val="0"/>
              </a:ext>
            </a:extLst>
          </a:blip>
          <a:srcRect r="60676"/>
          <a:stretch/>
        </p:blipFill>
        <p:spPr bwMode="auto">
          <a:xfrm>
            <a:off x="323528" y="1988840"/>
            <a:ext cx="3588604" cy="398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9">
            <a:extLst>
              <a:ext uri="{FF2B5EF4-FFF2-40B4-BE49-F238E27FC236}">
                <a16:creationId xmlns:a16="http://schemas.microsoft.com/office/drawing/2014/main" id="{6119C7B8-3EC3-D0CB-4CB1-59A47FEE9FEB}"/>
              </a:ext>
            </a:extLst>
          </p:cNvPr>
          <p:cNvSpPr txBox="1">
            <a:spLocks/>
          </p:cNvSpPr>
          <p:nvPr/>
        </p:nvSpPr>
        <p:spPr>
          <a:xfrm>
            <a:off x="4043790" y="2132856"/>
            <a:ext cx="4968552" cy="3989506"/>
          </a:xfrm>
          <a:prstGeom prst="rect">
            <a:avLst/>
          </a:prstGeom>
          <a:solidFill>
            <a:schemeClr val="bg1"/>
          </a:solidFill>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nSpc>
                <a:spcPct val="150000"/>
              </a:lnSpc>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横轴</a:t>
            </a:r>
            <a:r>
              <a:rPr lang="en-US" altLang="zh-CN" sz="2000" dirty="0">
                <a:latin typeface="幼圆" panose="02010509060101010101" pitchFamily="49" charset="-122"/>
                <a:ea typeface="幼圆" panose="02010509060101010101" pitchFamily="49" charset="-122"/>
              </a:rPr>
              <a:t>FPR</a:t>
            </a:r>
            <a:r>
              <a:rPr lang="zh-CN" altLang="en-US" sz="2000" dirty="0">
                <a:latin typeface="幼圆" panose="02010509060101010101" pitchFamily="49" charset="-122"/>
                <a:ea typeface="幼圆" panose="02010509060101010101" pitchFamily="49" charset="-122"/>
              </a:rPr>
              <a:t>：</a:t>
            </a:r>
            <a:r>
              <a:rPr lang="en-US" altLang="zh-CN" sz="2000" dirty="0">
                <a:latin typeface="幼圆" panose="02010509060101010101" pitchFamily="49" charset="-122"/>
                <a:ea typeface="幼圆" panose="02010509060101010101" pitchFamily="49" charset="-122"/>
              </a:rPr>
              <a:t>FPR</a:t>
            </a:r>
            <a:r>
              <a:rPr lang="zh-CN" altLang="en-US" sz="2000" dirty="0">
                <a:latin typeface="幼圆" panose="02010509060101010101" pitchFamily="49" charset="-122"/>
                <a:ea typeface="幼圆" panose="02010509060101010101" pitchFamily="49" charset="-122"/>
              </a:rPr>
              <a:t>越大，预测正类中实际负类越多。</a:t>
            </a:r>
          </a:p>
          <a:p>
            <a:pPr>
              <a:lnSpc>
                <a:spcPct val="150000"/>
              </a:lnSpc>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纵轴</a:t>
            </a:r>
            <a:r>
              <a:rPr lang="en-US" altLang="zh-CN" sz="2000" dirty="0">
                <a:latin typeface="幼圆" panose="02010509060101010101" pitchFamily="49" charset="-122"/>
                <a:ea typeface="幼圆" panose="02010509060101010101" pitchFamily="49" charset="-122"/>
              </a:rPr>
              <a:t>TPR</a:t>
            </a:r>
            <a:r>
              <a:rPr lang="zh-CN" altLang="en-US" sz="2000" dirty="0">
                <a:latin typeface="幼圆" panose="02010509060101010101" pitchFamily="49" charset="-122"/>
                <a:ea typeface="幼圆" panose="02010509060101010101" pitchFamily="49" charset="-122"/>
              </a:rPr>
              <a:t>：</a:t>
            </a:r>
            <a:r>
              <a:rPr lang="en-US" altLang="zh-CN" sz="2000" dirty="0">
                <a:latin typeface="幼圆" panose="02010509060101010101" pitchFamily="49" charset="-122"/>
                <a:ea typeface="幼圆" panose="02010509060101010101" pitchFamily="49" charset="-122"/>
              </a:rPr>
              <a:t>Sensitivity(</a:t>
            </a:r>
            <a:r>
              <a:rPr lang="zh-CN" altLang="en-US" sz="2000" dirty="0">
                <a:latin typeface="幼圆" panose="02010509060101010101" pitchFamily="49" charset="-122"/>
                <a:ea typeface="幼圆" panose="02010509060101010101" pitchFamily="49" charset="-122"/>
              </a:rPr>
              <a:t>正类覆盖率</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a:t>
            </a:r>
            <a:r>
              <a:rPr lang="en-US" altLang="zh-CN" sz="2000" dirty="0">
                <a:latin typeface="幼圆" panose="02010509060101010101" pitchFamily="49" charset="-122"/>
                <a:ea typeface="幼圆" panose="02010509060101010101" pitchFamily="49" charset="-122"/>
              </a:rPr>
              <a:t>TPR</a:t>
            </a:r>
            <a:r>
              <a:rPr lang="zh-CN" altLang="en-US" sz="2000" dirty="0">
                <a:latin typeface="幼圆" panose="02010509060101010101" pitchFamily="49" charset="-122"/>
                <a:ea typeface="幼圆" panose="02010509060101010101" pitchFamily="49" charset="-122"/>
              </a:rPr>
              <a:t>越大，预测正类中实际正类越多。</a:t>
            </a:r>
          </a:p>
          <a:p>
            <a:pPr>
              <a:lnSpc>
                <a:spcPct val="150000"/>
              </a:lnSpc>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理想目标：</a:t>
            </a:r>
            <a:r>
              <a:rPr lang="en-US" altLang="zh-CN" sz="2000" dirty="0">
                <a:latin typeface="幼圆" panose="02010509060101010101" pitchFamily="49" charset="-122"/>
                <a:ea typeface="幼圆" panose="02010509060101010101" pitchFamily="49" charset="-122"/>
              </a:rPr>
              <a:t>TPR=1</a:t>
            </a:r>
            <a:r>
              <a:rPr lang="zh-CN" altLang="en-US" sz="2000" dirty="0">
                <a:latin typeface="幼圆" panose="02010509060101010101" pitchFamily="49" charset="-122"/>
                <a:ea typeface="幼圆" panose="02010509060101010101" pitchFamily="49" charset="-122"/>
              </a:rPr>
              <a:t>，</a:t>
            </a:r>
            <a:r>
              <a:rPr lang="en-US" altLang="zh-CN" sz="2000" dirty="0">
                <a:latin typeface="幼圆" panose="02010509060101010101" pitchFamily="49" charset="-122"/>
                <a:ea typeface="幼圆" panose="02010509060101010101" pitchFamily="49" charset="-122"/>
              </a:rPr>
              <a:t>FPR=0</a:t>
            </a:r>
            <a:r>
              <a:rPr lang="zh-CN" altLang="en-US" sz="2000" dirty="0">
                <a:latin typeface="幼圆" panose="02010509060101010101" pitchFamily="49" charset="-122"/>
                <a:ea typeface="幼圆" panose="02010509060101010101" pitchFamily="49" charset="-122"/>
              </a:rPr>
              <a:t>，即图中</a:t>
            </a:r>
            <a:r>
              <a:rPr lang="en-US" altLang="zh-CN" sz="2000" dirty="0">
                <a:latin typeface="幼圆" panose="02010509060101010101" pitchFamily="49" charset="-122"/>
                <a:ea typeface="幼圆" panose="02010509060101010101" pitchFamily="49" charset="-122"/>
              </a:rPr>
              <a:t>(0,1)</a:t>
            </a:r>
            <a:r>
              <a:rPr lang="zh-CN" altLang="en-US" sz="2000" dirty="0">
                <a:latin typeface="幼圆" panose="02010509060101010101" pitchFamily="49" charset="-122"/>
                <a:ea typeface="幼圆" panose="02010509060101010101" pitchFamily="49" charset="-122"/>
              </a:rPr>
              <a:t>点，故</a:t>
            </a:r>
            <a:r>
              <a:rPr lang="en-US" altLang="zh-CN" sz="2000" dirty="0">
                <a:latin typeface="幼圆" panose="02010509060101010101" pitchFamily="49" charset="-122"/>
                <a:ea typeface="幼圆" panose="02010509060101010101" pitchFamily="49" charset="-122"/>
              </a:rPr>
              <a:t>ROC</a:t>
            </a:r>
            <a:r>
              <a:rPr lang="zh-CN" altLang="en-US" sz="2000" dirty="0">
                <a:latin typeface="幼圆" panose="02010509060101010101" pitchFamily="49" charset="-122"/>
                <a:ea typeface="幼圆" panose="02010509060101010101" pitchFamily="49" charset="-122"/>
              </a:rPr>
              <a:t>曲线越靠拢</a:t>
            </a:r>
            <a:r>
              <a:rPr lang="en-US" altLang="zh-CN" sz="2000" dirty="0">
                <a:latin typeface="幼圆" panose="02010509060101010101" pitchFamily="49" charset="-122"/>
                <a:ea typeface="幼圆" panose="02010509060101010101" pitchFamily="49" charset="-122"/>
              </a:rPr>
              <a:t>(0,1)</a:t>
            </a:r>
            <a:r>
              <a:rPr lang="zh-CN" altLang="en-US" sz="2000" dirty="0">
                <a:latin typeface="幼圆" panose="02010509060101010101" pitchFamily="49" charset="-122"/>
                <a:ea typeface="幼圆" panose="02010509060101010101" pitchFamily="49" charset="-122"/>
              </a:rPr>
              <a:t>点，越偏离</a:t>
            </a:r>
            <a:r>
              <a:rPr lang="en-US" altLang="zh-CN" sz="2000" dirty="0">
                <a:latin typeface="幼圆" panose="02010509060101010101" pitchFamily="49" charset="-122"/>
                <a:ea typeface="幼圆" panose="02010509060101010101" pitchFamily="49" charset="-122"/>
              </a:rPr>
              <a:t>45</a:t>
            </a:r>
            <a:r>
              <a:rPr lang="zh-CN" altLang="en-US" sz="2000" dirty="0">
                <a:latin typeface="幼圆" panose="02010509060101010101" pitchFamily="49" charset="-122"/>
                <a:ea typeface="幼圆" panose="02010509060101010101" pitchFamily="49" charset="-122"/>
              </a:rPr>
              <a:t>度对角线越好，</a:t>
            </a:r>
            <a:r>
              <a:rPr lang="en-US" altLang="zh-CN" sz="2000" dirty="0">
                <a:latin typeface="幼圆" panose="02010509060101010101" pitchFamily="49" charset="-122"/>
                <a:ea typeface="幼圆" panose="02010509060101010101" pitchFamily="49" charset="-122"/>
              </a:rPr>
              <a:t>Sensitivity</a:t>
            </a:r>
            <a:r>
              <a:rPr lang="zh-CN" altLang="en-US" sz="2000" dirty="0">
                <a:latin typeface="幼圆" panose="02010509060101010101" pitchFamily="49" charset="-122"/>
                <a:ea typeface="幼圆" panose="02010509060101010101" pitchFamily="49" charset="-122"/>
              </a:rPr>
              <a:t>、</a:t>
            </a:r>
            <a:r>
              <a:rPr lang="en-US" altLang="zh-CN" sz="2000" dirty="0">
                <a:latin typeface="幼圆" panose="02010509060101010101" pitchFamily="49" charset="-122"/>
                <a:ea typeface="幼圆" panose="02010509060101010101" pitchFamily="49" charset="-122"/>
              </a:rPr>
              <a:t>Specificity</a:t>
            </a:r>
            <a:r>
              <a:rPr lang="zh-CN" altLang="en-US" sz="2000" dirty="0">
                <a:latin typeface="幼圆" panose="02010509060101010101" pitchFamily="49" charset="-122"/>
                <a:ea typeface="幼圆" panose="02010509060101010101" pitchFamily="49" charset="-122"/>
              </a:rPr>
              <a:t>越大效果越好。</a:t>
            </a:r>
          </a:p>
        </p:txBody>
      </p:sp>
    </p:spTree>
    <p:extLst>
      <p:ext uri="{BB962C8B-B14F-4D97-AF65-F5344CB8AC3E}">
        <p14:creationId xmlns:p14="http://schemas.microsoft.com/office/powerpoint/2010/main" val="3147165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1143000"/>
          </a:xfrm>
        </p:spPr>
        <p:txBody>
          <a:bodyPr/>
          <a:lstStyle/>
          <a:p>
            <a:r>
              <a:rPr lang="zh-CN" altLang="en-US" dirty="0">
                <a:latin typeface="幼圆" panose="02010509060101010101" pitchFamily="49" charset="-122"/>
                <a:ea typeface="幼圆" panose="02010509060101010101" pitchFamily="49" charset="-122"/>
              </a:rPr>
              <a:t>经验误差与过拟合</a:t>
            </a:r>
          </a:p>
        </p:txBody>
      </p:sp>
      <p:sp>
        <p:nvSpPr>
          <p:cNvPr id="7" name="内容占位符 2"/>
          <p:cNvSpPr>
            <a:spLocks noGrp="1"/>
          </p:cNvSpPr>
          <p:nvPr>
            <p:ph idx="1"/>
          </p:nvPr>
        </p:nvSpPr>
        <p:spPr>
          <a:xfrm>
            <a:off x="557881" y="1700808"/>
            <a:ext cx="8616950" cy="3978276"/>
          </a:xfrm>
        </p:spPr>
        <p:txBody>
          <a:bodyPr>
            <a:normAutofit/>
          </a:bodyPr>
          <a:lstStyle/>
          <a:p>
            <a:pPr>
              <a:buClr>
                <a:srgbClr val="00B050"/>
              </a:buClr>
              <a:buFont typeface="Wingdings" panose="05000000000000000000" pitchFamily="2" charset="2"/>
              <a:buChar char="p"/>
            </a:pPr>
            <a:r>
              <a:rPr lang="zh-CN" altLang="en-US" sz="2400" dirty="0">
                <a:solidFill>
                  <a:srgbClr val="023A91"/>
                </a:solidFill>
                <a:latin typeface="幼圆" panose="02010509060101010101" pitchFamily="49" charset="-122"/>
                <a:ea typeface="幼圆" panose="02010509060101010101" pitchFamily="49" charset="-122"/>
              </a:rPr>
              <a:t>过拟合</a:t>
            </a:r>
            <a:r>
              <a:rPr lang="en-US" altLang="zh-CN" dirty="0">
                <a:solidFill>
                  <a:srgbClr val="023A91"/>
                </a:solidFill>
                <a:latin typeface="幼圆" panose="02010509060101010101" pitchFamily="49" charset="-122"/>
                <a:ea typeface="幼圆" panose="02010509060101010101" pitchFamily="49" charset="-122"/>
              </a:rPr>
              <a:t>:</a:t>
            </a:r>
          </a:p>
          <a:p>
            <a:pPr lvl="2">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学习器把训练样本学习的“太好”，将训练样本本身的特点当做所有样本的一般性质，导致泛化性能下降</a:t>
            </a:r>
            <a:endParaRPr lang="en-US" altLang="zh-CN" sz="2000"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优化目标加正则项</a:t>
            </a:r>
            <a:endParaRPr lang="en-US" altLang="zh-CN" sz="2000"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en-US" altLang="zh-CN" sz="2000" dirty="0">
                <a:latin typeface="幼圆" panose="02010509060101010101" pitchFamily="49" charset="-122"/>
                <a:ea typeface="幼圆" panose="02010509060101010101" pitchFamily="49" charset="-122"/>
              </a:rPr>
              <a:t>early stop</a:t>
            </a:r>
            <a:endParaRPr lang="en-US" altLang="zh-CN" sz="2000" dirty="0">
              <a:solidFill>
                <a:srgbClr val="023A91"/>
              </a:solidFill>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zh-CN" altLang="en-US" sz="2400" dirty="0">
                <a:solidFill>
                  <a:srgbClr val="023A91"/>
                </a:solidFill>
                <a:latin typeface="幼圆" panose="02010509060101010101" pitchFamily="49" charset="-122"/>
                <a:ea typeface="幼圆" panose="02010509060101010101" pitchFamily="49" charset="-122"/>
              </a:rPr>
              <a:t>欠拟合</a:t>
            </a:r>
            <a:r>
              <a:rPr lang="zh-CN" altLang="en-US" dirty="0">
                <a:solidFill>
                  <a:srgbClr val="023A91"/>
                </a:solidFill>
                <a:latin typeface="幼圆" panose="02010509060101010101" pitchFamily="49" charset="-122"/>
                <a:ea typeface="幼圆" panose="02010509060101010101" pitchFamily="49" charset="-122"/>
              </a:rPr>
              <a:t>：</a:t>
            </a:r>
            <a:endParaRPr lang="en-US" altLang="zh-CN" dirty="0">
              <a:solidFill>
                <a:srgbClr val="023A91"/>
              </a:solidFill>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对训练样本的一般性质尚未学好</a:t>
            </a:r>
            <a:endParaRPr lang="en-US" altLang="zh-CN" sz="2000"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决策树</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拓展分支</a:t>
            </a:r>
            <a:endParaRPr lang="en-US" altLang="zh-CN" sz="2000"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神经网络</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增加训练轮数</a:t>
            </a:r>
          </a:p>
          <a:p>
            <a:pPr lvl="1">
              <a:lnSpc>
                <a:spcPct val="110000"/>
              </a:lnSpc>
              <a:buClr>
                <a:srgbClr val="00B050"/>
              </a:buClr>
              <a:buFont typeface="Wingdings" panose="05000000000000000000" pitchFamily="2" charset="2"/>
              <a:buChar char="p"/>
            </a:pPr>
            <a:endParaRPr lang="en-US" altLang="zh-CN" sz="24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70639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755576" y="764704"/>
            <a:ext cx="3545929" cy="514350"/>
          </a:xfrm>
        </p:spPr>
        <p:txBody>
          <a:bodyPr vert="horz" lIns="91440" tIns="45720" rIns="91440" bIns="45720" rtlCol="0" anchor="b">
            <a:noAutofit/>
          </a:bodyPr>
          <a:lstStyle/>
          <a:p>
            <a:pPr algn="ctr">
              <a:spcBef>
                <a:spcPct val="0"/>
              </a:spcBef>
            </a:pPr>
            <a:r>
              <a:rPr lang="en-US" altLang="en-US" sz="4000" dirty="0">
                <a:latin typeface="幼圆" panose="02010509060101010101" pitchFamily="49" charset="-122"/>
                <a:ea typeface="幼圆" panose="02010509060101010101" pitchFamily="49" charset="-122"/>
                <a:cs typeface="+mj-cs"/>
              </a:rPr>
              <a:t>ROC</a:t>
            </a:r>
            <a:r>
              <a:rPr altLang="en-US" sz="4000" dirty="0">
                <a:latin typeface="幼圆" panose="02010509060101010101" pitchFamily="49" charset="-122"/>
                <a:ea typeface="幼圆" panose="02010509060101010101" pitchFamily="49" charset="-122"/>
                <a:cs typeface="+mj-cs"/>
              </a:rPr>
              <a:t>曲线</a:t>
            </a:r>
          </a:p>
        </p:txBody>
      </p:sp>
      <p:sp>
        <p:nvSpPr>
          <p:cNvPr id="10" name="内容占位符 9"/>
          <p:cNvSpPr>
            <a:spLocks noGrp="1"/>
          </p:cNvSpPr>
          <p:nvPr>
            <p:ph sz="half" idx="2"/>
          </p:nvPr>
        </p:nvSpPr>
        <p:spPr>
          <a:xfrm>
            <a:off x="251520" y="1700808"/>
            <a:ext cx="5058097" cy="4806701"/>
          </a:xfrm>
        </p:spPr>
        <p:txBody>
          <a:bodyPr vert="horz" lIns="91440" tIns="45720" rIns="91440" bIns="45720" rtlCol="0">
            <a:noAutofit/>
          </a:bodyPr>
          <a:lstStyle/>
          <a:p>
            <a:pPr marL="0" indent="0">
              <a:lnSpc>
                <a:spcPct val="150000"/>
              </a:lnSpc>
              <a:buClr>
                <a:srgbClr val="00B050"/>
              </a:buClr>
              <a:buNone/>
            </a:pPr>
            <a:r>
              <a:rPr altLang="en-US" sz="2000" dirty="0">
                <a:latin typeface="幼圆" panose="02010509060101010101" pitchFamily="49" charset="-122"/>
                <a:ea typeface="幼圆" panose="02010509060101010101" pitchFamily="49" charset="-122"/>
              </a:rPr>
              <a:t>考虑</a:t>
            </a:r>
            <a:r>
              <a:rPr lang="en-US" altLang="zh-CN" sz="2000" dirty="0">
                <a:latin typeface="幼圆" panose="02010509060101010101" pitchFamily="49" charset="-122"/>
                <a:ea typeface="幼圆" panose="02010509060101010101" pitchFamily="49" charset="-122"/>
              </a:rPr>
              <a:t>ROC</a:t>
            </a:r>
            <a:r>
              <a:rPr altLang="en-US" sz="2000" dirty="0">
                <a:latin typeface="幼圆" panose="02010509060101010101" pitchFamily="49" charset="-122"/>
                <a:ea typeface="幼圆" panose="02010509060101010101" pitchFamily="49" charset="-122"/>
              </a:rPr>
              <a:t>曲线图中的四个点和一条线。</a:t>
            </a:r>
            <a:endParaRPr lang="en-US" altLang="zh-CN" sz="2000" dirty="0">
              <a:latin typeface="幼圆" panose="02010509060101010101" pitchFamily="49" charset="-122"/>
              <a:ea typeface="幼圆" panose="02010509060101010101" pitchFamily="49" charset="-122"/>
            </a:endParaRPr>
          </a:p>
          <a:p>
            <a:pPr lvl="1"/>
            <a:r>
              <a:rPr altLang="en-US" sz="1800" dirty="0">
                <a:latin typeface="幼圆" panose="02010509060101010101" pitchFamily="49" charset="-122"/>
                <a:ea typeface="幼圆" panose="02010509060101010101" pitchFamily="49" charset="-122"/>
              </a:rPr>
              <a:t>第一个点，</a:t>
            </a:r>
            <a:r>
              <a:rPr lang="en-US" altLang="zh-CN" sz="1800" dirty="0">
                <a:latin typeface="幼圆" panose="02010509060101010101" pitchFamily="49" charset="-122"/>
                <a:ea typeface="幼圆" panose="02010509060101010101" pitchFamily="49" charset="-122"/>
              </a:rPr>
              <a:t>(0,1)</a:t>
            </a:r>
            <a:r>
              <a:rPr altLang="en-US" sz="1800" dirty="0">
                <a:latin typeface="幼圆" panose="02010509060101010101" pitchFamily="49" charset="-122"/>
                <a:ea typeface="幼圆" panose="02010509060101010101" pitchFamily="49" charset="-122"/>
              </a:rPr>
              <a:t>，即</a:t>
            </a:r>
            <a:r>
              <a:rPr lang="en-US" altLang="zh-CN" sz="1800" dirty="0">
                <a:latin typeface="幼圆" panose="02010509060101010101" pitchFamily="49" charset="-122"/>
                <a:ea typeface="幼圆" panose="02010509060101010101" pitchFamily="49" charset="-122"/>
              </a:rPr>
              <a:t>FPR=0, TPR=1</a:t>
            </a:r>
            <a:r>
              <a:rPr altLang="en-US" sz="1800" dirty="0">
                <a:latin typeface="幼圆" panose="02010509060101010101" pitchFamily="49" charset="-122"/>
                <a:ea typeface="幼圆" panose="02010509060101010101" pitchFamily="49" charset="-122"/>
              </a:rPr>
              <a:t>，这意味着</a:t>
            </a:r>
            <a:r>
              <a:rPr lang="en-US" altLang="zh-CN" sz="1800" dirty="0">
                <a:latin typeface="幼圆" panose="02010509060101010101" pitchFamily="49" charset="-122"/>
                <a:ea typeface="幼圆" panose="02010509060101010101" pitchFamily="49" charset="-122"/>
              </a:rPr>
              <a:t>FN</a:t>
            </a:r>
            <a:r>
              <a:rPr altLang="en-US" sz="1800" dirty="0">
                <a:latin typeface="幼圆" panose="02010509060101010101" pitchFamily="49" charset="-122"/>
                <a:ea typeface="幼圆" panose="02010509060101010101" pitchFamily="49" charset="-122"/>
              </a:rPr>
              <a:t>（</a:t>
            </a:r>
            <a:r>
              <a:rPr lang="en-US" altLang="zh-CN" sz="1800" dirty="0">
                <a:latin typeface="幼圆" panose="02010509060101010101" pitchFamily="49" charset="-122"/>
                <a:ea typeface="幼圆" panose="02010509060101010101" pitchFamily="49" charset="-122"/>
              </a:rPr>
              <a:t>false negative</a:t>
            </a:r>
            <a:r>
              <a:rPr altLang="en-US" sz="1800" dirty="0">
                <a:latin typeface="幼圆" panose="02010509060101010101" pitchFamily="49" charset="-122"/>
                <a:ea typeface="幼圆" panose="02010509060101010101" pitchFamily="49" charset="-122"/>
              </a:rPr>
              <a:t>）</a:t>
            </a:r>
            <a:r>
              <a:rPr lang="en-US" altLang="zh-CN" sz="1800" dirty="0">
                <a:latin typeface="幼圆" panose="02010509060101010101" pitchFamily="49" charset="-122"/>
                <a:ea typeface="幼圆" panose="02010509060101010101" pitchFamily="49" charset="-122"/>
              </a:rPr>
              <a:t>=0</a:t>
            </a:r>
            <a:r>
              <a:rPr altLang="en-US" sz="1800" dirty="0">
                <a:latin typeface="幼圆" panose="02010509060101010101" pitchFamily="49" charset="-122"/>
                <a:ea typeface="幼圆" panose="02010509060101010101" pitchFamily="49" charset="-122"/>
              </a:rPr>
              <a:t>，并且</a:t>
            </a:r>
            <a:r>
              <a:rPr lang="en-US" altLang="zh-CN" sz="1800" dirty="0">
                <a:latin typeface="幼圆" panose="02010509060101010101" pitchFamily="49" charset="-122"/>
                <a:ea typeface="幼圆" panose="02010509060101010101" pitchFamily="49" charset="-122"/>
              </a:rPr>
              <a:t>FP</a:t>
            </a:r>
            <a:r>
              <a:rPr altLang="en-US" sz="1800" dirty="0">
                <a:latin typeface="幼圆" panose="02010509060101010101" pitchFamily="49" charset="-122"/>
                <a:ea typeface="幼圆" panose="02010509060101010101" pitchFamily="49" charset="-122"/>
              </a:rPr>
              <a:t>（</a:t>
            </a:r>
            <a:r>
              <a:rPr lang="en-US" altLang="zh-CN" sz="1800" dirty="0">
                <a:latin typeface="幼圆" panose="02010509060101010101" pitchFamily="49" charset="-122"/>
                <a:ea typeface="幼圆" panose="02010509060101010101" pitchFamily="49" charset="-122"/>
              </a:rPr>
              <a:t>false positive</a:t>
            </a:r>
            <a:r>
              <a:rPr altLang="en-US" sz="1800" dirty="0">
                <a:latin typeface="幼圆" panose="02010509060101010101" pitchFamily="49" charset="-122"/>
                <a:ea typeface="幼圆" panose="02010509060101010101" pitchFamily="49" charset="-122"/>
              </a:rPr>
              <a:t>）</a:t>
            </a:r>
            <a:r>
              <a:rPr lang="en-US" altLang="zh-CN" sz="1800" dirty="0">
                <a:latin typeface="幼圆" panose="02010509060101010101" pitchFamily="49" charset="-122"/>
                <a:ea typeface="幼圆" panose="02010509060101010101" pitchFamily="49" charset="-122"/>
              </a:rPr>
              <a:t>=0</a:t>
            </a:r>
            <a:r>
              <a:rPr altLang="en-US" sz="1800" dirty="0">
                <a:latin typeface="幼圆" panose="02010509060101010101" pitchFamily="49" charset="-122"/>
                <a:ea typeface="幼圆" panose="02010509060101010101" pitchFamily="49" charset="-122"/>
              </a:rPr>
              <a:t>。这是一个完美的分类器，它将所有的样本都正确分类。</a:t>
            </a:r>
            <a:endParaRPr lang="en-US" altLang="zh-CN" sz="1800" dirty="0">
              <a:latin typeface="幼圆" panose="02010509060101010101" pitchFamily="49" charset="-122"/>
              <a:ea typeface="幼圆" panose="02010509060101010101" pitchFamily="49" charset="-122"/>
            </a:endParaRPr>
          </a:p>
          <a:p>
            <a:pPr lvl="1"/>
            <a:r>
              <a:rPr altLang="en-US" sz="1800" dirty="0">
                <a:latin typeface="幼圆" panose="02010509060101010101" pitchFamily="49" charset="-122"/>
                <a:ea typeface="幼圆" panose="02010509060101010101" pitchFamily="49" charset="-122"/>
              </a:rPr>
              <a:t>第二个点，</a:t>
            </a:r>
            <a:r>
              <a:rPr lang="en-US" altLang="zh-CN" sz="1800" dirty="0">
                <a:latin typeface="幼圆" panose="02010509060101010101" pitchFamily="49" charset="-122"/>
                <a:ea typeface="幼圆" panose="02010509060101010101" pitchFamily="49" charset="-122"/>
              </a:rPr>
              <a:t>(1,0)</a:t>
            </a:r>
            <a:r>
              <a:rPr altLang="en-US" sz="1800" dirty="0">
                <a:latin typeface="幼圆" panose="02010509060101010101" pitchFamily="49" charset="-122"/>
                <a:ea typeface="幼圆" panose="02010509060101010101" pitchFamily="49" charset="-122"/>
              </a:rPr>
              <a:t>，即</a:t>
            </a:r>
            <a:r>
              <a:rPr lang="en-US" altLang="zh-CN" sz="1800" dirty="0">
                <a:latin typeface="幼圆" panose="02010509060101010101" pitchFamily="49" charset="-122"/>
                <a:ea typeface="幼圆" panose="02010509060101010101" pitchFamily="49" charset="-122"/>
              </a:rPr>
              <a:t>FPR=1</a:t>
            </a:r>
            <a:r>
              <a:rPr altLang="en-US" sz="1800" dirty="0">
                <a:latin typeface="幼圆" panose="02010509060101010101" pitchFamily="49" charset="-122"/>
                <a:ea typeface="幼圆" panose="02010509060101010101" pitchFamily="49" charset="-122"/>
              </a:rPr>
              <a:t>，</a:t>
            </a:r>
            <a:r>
              <a:rPr lang="en-US" altLang="zh-CN" sz="1800" dirty="0">
                <a:latin typeface="幼圆" panose="02010509060101010101" pitchFamily="49" charset="-122"/>
                <a:ea typeface="幼圆" panose="02010509060101010101" pitchFamily="49" charset="-122"/>
              </a:rPr>
              <a:t>TPR=0</a:t>
            </a:r>
            <a:r>
              <a:rPr altLang="en-US" sz="1800" dirty="0">
                <a:latin typeface="幼圆" panose="02010509060101010101" pitchFamily="49" charset="-122"/>
                <a:ea typeface="幼圆" panose="02010509060101010101" pitchFamily="49" charset="-122"/>
              </a:rPr>
              <a:t>，类似地分析可以发现这是一个最糟糕的分类器，因为它成功避开了所有的正确答案。</a:t>
            </a:r>
            <a:endParaRPr lang="en-US" altLang="zh-CN" sz="1800" dirty="0">
              <a:latin typeface="幼圆" panose="02010509060101010101" pitchFamily="49" charset="-122"/>
              <a:ea typeface="幼圆" panose="02010509060101010101" pitchFamily="49" charset="-122"/>
            </a:endParaRPr>
          </a:p>
          <a:p>
            <a:pPr lvl="1"/>
            <a:r>
              <a:rPr altLang="en-US" sz="1800" dirty="0">
                <a:latin typeface="幼圆" panose="02010509060101010101" pitchFamily="49" charset="-122"/>
                <a:ea typeface="幼圆" panose="02010509060101010101" pitchFamily="49" charset="-122"/>
              </a:rPr>
              <a:t>第三个点，</a:t>
            </a:r>
            <a:r>
              <a:rPr lang="en-US" altLang="zh-CN" sz="1800" dirty="0">
                <a:latin typeface="幼圆" panose="02010509060101010101" pitchFamily="49" charset="-122"/>
                <a:ea typeface="幼圆" panose="02010509060101010101" pitchFamily="49" charset="-122"/>
              </a:rPr>
              <a:t>(0,0)</a:t>
            </a:r>
            <a:r>
              <a:rPr altLang="en-US" sz="1800" dirty="0">
                <a:latin typeface="幼圆" panose="02010509060101010101" pitchFamily="49" charset="-122"/>
                <a:ea typeface="幼圆" panose="02010509060101010101" pitchFamily="49" charset="-122"/>
              </a:rPr>
              <a:t>，即</a:t>
            </a:r>
            <a:r>
              <a:rPr lang="en-US" altLang="zh-CN" sz="1800" dirty="0">
                <a:latin typeface="幼圆" panose="02010509060101010101" pitchFamily="49" charset="-122"/>
                <a:ea typeface="幼圆" panose="02010509060101010101" pitchFamily="49" charset="-122"/>
              </a:rPr>
              <a:t>FPR=TPR=0</a:t>
            </a:r>
            <a:r>
              <a:rPr altLang="en-US" sz="1800" dirty="0">
                <a:latin typeface="幼圆" panose="02010509060101010101" pitchFamily="49" charset="-122"/>
                <a:ea typeface="幼圆" panose="02010509060101010101" pitchFamily="49" charset="-122"/>
              </a:rPr>
              <a:t>，即</a:t>
            </a:r>
            <a:r>
              <a:rPr lang="en-US" altLang="zh-CN" sz="1800" dirty="0">
                <a:latin typeface="幼圆" panose="02010509060101010101" pitchFamily="49" charset="-122"/>
                <a:ea typeface="幼圆" panose="02010509060101010101" pitchFamily="49" charset="-122"/>
              </a:rPr>
              <a:t>FP</a:t>
            </a:r>
            <a:r>
              <a:rPr altLang="en-US" sz="1800" dirty="0">
                <a:latin typeface="幼圆" panose="02010509060101010101" pitchFamily="49" charset="-122"/>
                <a:ea typeface="幼圆" panose="02010509060101010101" pitchFamily="49" charset="-122"/>
              </a:rPr>
              <a:t>（</a:t>
            </a:r>
            <a:r>
              <a:rPr lang="en-US" altLang="zh-CN" sz="1800" dirty="0">
                <a:latin typeface="幼圆" panose="02010509060101010101" pitchFamily="49" charset="-122"/>
                <a:ea typeface="幼圆" panose="02010509060101010101" pitchFamily="49" charset="-122"/>
              </a:rPr>
              <a:t>false positive</a:t>
            </a:r>
            <a:r>
              <a:rPr altLang="en-US" sz="1800" dirty="0">
                <a:latin typeface="幼圆" panose="02010509060101010101" pitchFamily="49" charset="-122"/>
                <a:ea typeface="幼圆" panose="02010509060101010101" pitchFamily="49" charset="-122"/>
              </a:rPr>
              <a:t>）</a:t>
            </a:r>
            <a:r>
              <a:rPr lang="en-US" altLang="zh-CN" sz="1800" dirty="0">
                <a:latin typeface="幼圆" panose="02010509060101010101" pitchFamily="49" charset="-122"/>
                <a:ea typeface="幼圆" panose="02010509060101010101" pitchFamily="49" charset="-122"/>
              </a:rPr>
              <a:t>=TP</a:t>
            </a:r>
            <a:r>
              <a:rPr altLang="en-US" sz="1800" dirty="0">
                <a:latin typeface="幼圆" panose="02010509060101010101" pitchFamily="49" charset="-122"/>
                <a:ea typeface="幼圆" panose="02010509060101010101" pitchFamily="49" charset="-122"/>
              </a:rPr>
              <a:t>（</a:t>
            </a:r>
            <a:r>
              <a:rPr lang="en-US" altLang="zh-CN" sz="1800" dirty="0">
                <a:latin typeface="幼圆" panose="02010509060101010101" pitchFamily="49" charset="-122"/>
                <a:ea typeface="幼圆" panose="02010509060101010101" pitchFamily="49" charset="-122"/>
              </a:rPr>
              <a:t>true positive</a:t>
            </a:r>
            <a:r>
              <a:rPr altLang="en-US" sz="1800" dirty="0">
                <a:latin typeface="幼圆" panose="02010509060101010101" pitchFamily="49" charset="-122"/>
                <a:ea typeface="幼圆" panose="02010509060101010101" pitchFamily="49" charset="-122"/>
              </a:rPr>
              <a:t>）</a:t>
            </a:r>
            <a:r>
              <a:rPr lang="en-US" altLang="zh-CN" sz="1800" dirty="0">
                <a:latin typeface="幼圆" panose="02010509060101010101" pitchFamily="49" charset="-122"/>
                <a:ea typeface="幼圆" panose="02010509060101010101" pitchFamily="49" charset="-122"/>
              </a:rPr>
              <a:t>=0</a:t>
            </a:r>
            <a:r>
              <a:rPr altLang="en-US" sz="1800" dirty="0">
                <a:latin typeface="幼圆" panose="02010509060101010101" pitchFamily="49" charset="-122"/>
                <a:ea typeface="幼圆" panose="02010509060101010101" pitchFamily="49" charset="-122"/>
              </a:rPr>
              <a:t>，可以发现该分类器预测所有的样本都为负样本（</a:t>
            </a:r>
            <a:r>
              <a:rPr lang="en-US" altLang="zh-CN" sz="1800" dirty="0">
                <a:latin typeface="幼圆" panose="02010509060101010101" pitchFamily="49" charset="-122"/>
                <a:ea typeface="幼圆" panose="02010509060101010101" pitchFamily="49" charset="-122"/>
              </a:rPr>
              <a:t>negative</a:t>
            </a:r>
            <a:r>
              <a:rPr altLang="en-US" sz="1800" dirty="0">
                <a:latin typeface="幼圆" panose="02010509060101010101" pitchFamily="49" charset="-122"/>
                <a:ea typeface="幼圆" panose="02010509060101010101" pitchFamily="49" charset="-122"/>
              </a:rPr>
              <a:t>）。</a:t>
            </a:r>
            <a:endParaRPr lang="en-US" altLang="zh-CN" sz="1800" dirty="0">
              <a:latin typeface="幼圆" panose="02010509060101010101" pitchFamily="49" charset="-122"/>
              <a:ea typeface="幼圆" panose="02010509060101010101" pitchFamily="49" charset="-122"/>
            </a:endParaRPr>
          </a:p>
          <a:p>
            <a:pPr lvl="1"/>
            <a:r>
              <a:rPr altLang="en-US" sz="1800" dirty="0">
                <a:latin typeface="幼圆" panose="02010509060101010101" pitchFamily="49" charset="-122"/>
                <a:ea typeface="幼圆" panose="02010509060101010101" pitchFamily="49" charset="-122"/>
              </a:rPr>
              <a:t>第四个点（</a:t>
            </a:r>
            <a:r>
              <a:rPr lang="en-US" altLang="zh-CN" sz="1800" dirty="0">
                <a:latin typeface="幼圆" panose="02010509060101010101" pitchFamily="49" charset="-122"/>
                <a:ea typeface="幼圆" panose="02010509060101010101" pitchFamily="49" charset="-122"/>
              </a:rPr>
              <a:t>1,1</a:t>
            </a:r>
            <a:r>
              <a:rPr altLang="en-US" sz="1800" dirty="0">
                <a:latin typeface="幼圆" panose="02010509060101010101" pitchFamily="49" charset="-122"/>
                <a:ea typeface="幼圆" panose="02010509060101010101" pitchFamily="49" charset="-122"/>
              </a:rPr>
              <a:t>），</a:t>
            </a:r>
            <a:r>
              <a:rPr altLang="en-US" sz="1800" dirty="0" err="1">
                <a:latin typeface="幼圆" panose="02010509060101010101" pitchFamily="49" charset="-122"/>
                <a:ea typeface="幼圆" panose="02010509060101010101" pitchFamily="49" charset="-122"/>
              </a:rPr>
              <a:t>分类器实际上预测所有的样本都为正样本。经过以上的分析，可以断言，</a:t>
            </a:r>
            <a:r>
              <a:rPr lang="en-US" altLang="zh-CN" sz="1800" dirty="0" err="1">
                <a:latin typeface="幼圆" panose="02010509060101010101" pitchFamily="49" charset="-122"/>
                <a:ea typeface="幼圆" panose="02010509060101010101" pitchFamily="49" charset="-122"/>
              </a:rPr>
              <a:t>ROC</a:t>
            </a:r>
            <a:r>
              <a:rPr altLang="en-US" sz="1800" dirty="0" err="1">
                <a:latin typeface="幼圆" panose="02010509060101010101" pitchFamily="49" charset="-122"/>
                <a:ea typeface="幼圆" panose="02010509060101010101" pitchFamily="49" charset="-122"/>
              </a:rPr>
              <a:t>曲线越接近左上角，该分类器的性能越好</a:t>
            </a:r>
            <a:r>
              <a:rPr altLang="en-US" sz="1800" dirty="0">
                <a:latin typeface="幼圆" panose="02010509060101010101" pitchFamily="49" charset="-122"/>
                <a:ea typeface="幼圆" panose="02010509060101010101" pitchFamily="49" charset="-122"/>
              </a:rPr>
              <a:t>。</a:t>
            </a:r>
          </a:p>
        </p:txBody>
      </p:sp>
      <p:pic>
        <p:nvPicPr>
          <p:cNvPr id="2" name="图片 1">
            <a:extLst>
              <a:ext uri="{FF2B5EF4-FFF2-40B4-BE49-F238E27FC236}">
                <a16:creationId xmlns:a16="http://schemas.microsoft.com/office/drawing/2014/main" id="{B924A3F0-D6ED-2044-7B69-E945917BF85E}"/>
              </a:ext>
            </a:extLst>
          </p:cNvPr>
          <p:cNvPicPr>
            <a:picLocks noChangeAspect="1"/>
          </p:cNvPicPr>
          <p:nvPr/>
        </p:nvPicPr>
        <p:blipFill rotWithShape="1">
          <a:blip r:embed="rId2">
            <a:extLst>
              <a:ext uri="{28A0092B-C50C-407E-A947-70E740481C1C}">
                <a14:useLocalDpi xmlns:a14="http://schemas.microsoft.com/office/drawing/2010/main" val="0"/>
              </a:ext>
            </a:extLst>
          </a:blip>
          <a:srcRect r="60676"/>
          <a:stretch/>
        </p:blipFill>
        <p:spPr bwMode="auto">
          <a:xfrm>
            <a:off x="5546867" y="1279054"/>
            <a:ext cx="3588604" cy="398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296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lang="en-US" altLang="en-US" sz="4000" dirty="0">
                <a:latin typeface="幼圆" panose="02010509060101010101" pitchFamily="49" charset="-122"/>
                <a:ea typeface="幼圆" panose="02010509060101010101" pitchFamily="49" charset="-122"/>
                <a:cs typeface="+mj-cs"/>
              </a:rPr>
              <a:t>ROC</a:t>
            </a:r>
            <a:r>
              <a:rPr altLang="en-US" sz="4000" dirty="0">
                <a:latin typeface="幼圆" panose="02010509060101010101" pitchFamily="49" charset="-122"/>
                <a:ea typeface="幼圆" panose="02010509060101010101" pitchFamily="49" charset="-122"/>
                <a:cs typeface="+mj-cs"/>
              </a:rPr>
              <a:t>曲线</a:t>
            </a:r>
          </a:p>
        </p:txBody>
      </p:sp>
      <p:sp>
        <p:nvSpPr>
          <p:cNvPr id="10" name="内容占位符 9"/>
          <p:cNvSpPr>
            <a:spLocks noGrp="1"/>
          </p:cNvSpPr>
          <p:nvPr>
            <p:ph sz="half" idx="2"/>
          </p:nvPr>
        </p:nvSpPr>
        <p:spPr>
          <a:xfrm>
            <a:off x="294449" y="2420888"/>
            <a:ext cx="4932586" cy="2880321"/>
          </a:xfrm>
          <a:ln>
            <a:solidFill>
              <a:schemeClr val="accent1"/>
            </a:solidFill>
          </a:ln>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lang="en-US" altLang="zh-CN" sz="2000" dirty="0" err="1">
                <a:latin typeface="幼圆" panose="02010509060101010101" pitchFamily="49" charset="-122"/>
                <a:ea typeface="幼圆" panose="02010509060101010101" pitchFamily="49" charset="-122"/>
              </a:rPr>
              <a:t>ROC</a:t>
            </a:r>
            <a:r>
              <a:rPr altLang="en-US" sz="2000" dirty="0" err="1">
                <a:latin typeface="幼圆" panose="02010509060101010101" pitchFamily="49" charset="-122"/>
                <a:ea typeface="幼圆" panose="02010509060101010101" pitchFamily="49" charset="-122"/>
              </a:rPr>
              <a:t>曲线图中的虚线</a:t>
            </a:r>
            <a:r>
              <a:rPr lang="en-US" altLang="zh-CN" sz="2000" dirty="0" err="1">
                <a:latin typeface="幼圆" panose="02010509060101010101" pitchFamily="49" charset="-122"/>
                <a:ea typeface="幼圆" panose="02010509060101010101" pitchFamily="49" charset="-122"/>
              </a:rPr>
              <a:t>y</a:t>
            </a:r>
            <a:r>
              <a:rPr lang="en-US" altLang="zh-CN" sz="2000" dirty="0">
                <a:latin typeface="幼圆" panose="02010509060101010101" pitchFamily="49" charset="-122"/>
                <a:ea typeface="幼圆" panose="02010509060101010101" pitchFamily="49" charset="-122"/>
              </a:rPr>
              <a:t>=x</a:t>
            </a:r>
            <a:r>
              <a:rPr altLang="en-US" sz="2000" dirty="0">
                <a:latin typeface="幼圆" panose="02010509060101010101" pitchFamily="49" charset="-122"/>
                <a:ea typeface="幼圆" panose="02010509060101010101" pitchFamily="49" charset="-122"/>
              </a:rPr>
              <a:t>上的点。这条对角线上的点其实表示的是一个采用随机猜测策略的分类器的结果，例如</a:t>
            </a:r>
            <a:r>
              <a:rPr lang="en-US" altLang="zh-CN" sz="2000" dirty="0">
                <a:latin typeface="幼圆" panose="02010509060101010101" pitchFamily="49" charset="-122"/>
                <a:ea typeface="幼圆" panose="02010509060101010101" pitchFamily="49" charset="-122"/>
              </a:rPr>
              <a:t>(0.5,0.5)</a:t>
            </a:r>
            <a:r>
              <a:rPr altLang="en-US" sz="2000" dirty="0">
                <a:latin typeface="幼圆" panose="02010509060101010101" pitchFamily="49" charset="-122"/>
                <a:ea typeface="幼圆" panose="02010509060101010101" pitchFamily="49" charset="-122"/>
              </a:rPr>
              <a:t>，表示该分类器随机对于一半的样本猜测其为正样本，另外一半的样本为负样本。</a:t>
            </a:r>
          </a:p>
        </p:txBody>
      </p:sp>
      <p:pic>
        <p:nvPicPr>
          <p:cNvPr id="2" name="图片 1">
            <a:extLst>
              <a:ext uri="{FF2B5EF4-FFF2-40B4-BE49-F238E27FC236}">
                <a16:creationId xmlns:a16="http://schemas.microsoft.com/office/drawing/2014/main" id="{B924A3F0-D6ED-2044-7B69-E945917BF85E}"/>
              </a:ext>
            </a:extLst>
          </p:cNvPr>
          <p:cNvPicPr>
            <a:picLocks noChangeAspect="1"/>
          </p:cNvPicPr>
          <p:nvPr/>
        </p:nvPicPr>
        <p:blipFill rotWithShape="1">
          <a:blip r:embed="rId2">
            <a:extLst>
              <a:ext uri="{28A0092B-C50C-407E-A947-70E740481C1C}">
                <a14:useLocalDpi xmlns:a14="http://schemas.microsoft.com/office/drawing/2010/main" val="0"/>
              </a:ext>
            </a:extLst>
          </a:blip>
          <a:srcRect r="60676"/>
          <a:stretch/>
        </p:blipFill>
        <p:spPr bwMode="auto">
          <a:xfrm>
            <a:off x="5282615" y="1700808"/>
            <a:ext cx="3588604" cy="398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383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lang="en-US" altLang="zh-CN" sz="4000" dirty="0">
                <a:latin typeface="幼圆" panose="02010509060101010101" pitchFamily="49" charset="-122"/>
                <a:ea typeface="幼圆" panose="02010509060101010101" pitchFamily="49" charset="-122"/>
                <a:cs typeface="+mj-cs"/>
              </a:rPr>
              <a:t>AUC</a:t>
            </a:r>
            <a:r>
              <a:rPr altLang="en-US" sz="4000" dirty="0">
                <a:latin typeface="幼圆" panose="02010509060101010101" pitchFamily="49" charset="-122"/>
                <a:ea typeface="幼圆" panose="02010509060101010101" pitchFamily="49" charset="-122"/>
                <a:cs typeface="+mj-cs"/>
              </a:rPr>
              <a:t>指标</a:t>
            </a:r>
          </a:p>
        </p:txBody>
      </p:sp>
      <p:sp>
        <p:nvSpPr>
          <p:cNvPr id="64515" name="内容占位符 9"/>
          <p:cNvSpPr>
            <a:spLocks noGrp="1"/>
          </p:cNvSpPr>
          <p:nvPr>
            <p:ph sz="half" idx="2"/>
          </p:nvPr>
        </p:nvSpPr>
        <p:spPr>
          <a:xfrm>
            <a:off x="467544" y="1844824"/>
            <a:ext cx="8533209" cy="4464496"/>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lang="en-US" altLang="zh-CN" sz="2000" dirty="0" err="1">
                <a:latin typeface="幼圆" panose="02010509060101010101" pitchFamily="49" charset="-122"/>
                <a:ea typeface="幼圆" panose="02010509060101010101" pitchFamily="49" charset="-122"/>
              </a:rPr>
              <a:t>AUC</a:t>
            </a:r>
            <a:r>
              <a:rPr altLang="en-US" sz="2000" dirty="0" err="1">
                <a:latin typeface="幼圆" panose="02010509060101010101" pitchFamily="49" charset="-122"/>
                <a:ea typeface="幼圆" panose="02010509060101010101" pitchFamily="49" charset="-122"/>
              </a:rPr>
              <a:t>（</a:t>
            </a:r>
            <a:r>
              <a:rPr lang="en-US" altLang="zh-CN" sz="2000" dirty="0" err="1">
                <a:latin typeface="幼圆" panose="02010509060101010101" pitchFamily="49" charset="-122"/>
                <a:ea typeface="幼圆" panose="02010509060101010101" pitchFamily="49" charset="-122"/>
              </a:rPr>
              <a:t>Area</a:t>
            </a:r>
            <a:r>
              <a:rPr lang="en-US" altLang="zh-CN" sz="2000" dirty="0">
                <a:latin typeface="幼圆" panose="02010509060101010101" pitchFamily="49" charset="-122"/>
                <a:ea typeface="幼圆" panose="02010509060101010101" pitchFamily="49" charset="-122"/>
              </a:rPr>
              <a:t> Under Curve</a:t>
            </a:r>
            <a:r>
              <a:rPr altLang="en-US" sz="2000" dirty="0">
                <a:latin typeface="幼圆" panose="02010509060101010101" pitchFamily="49" charset="-122"/>
                <a:ea typeface="幼圆" panose="02010509060101010101" pitchFamily="49" charset="-122"/>
              </a:rPr>
              <a:t>）被定义为</a:t>
            </a:r>
            <a:r>
              <a:rPr lang="en-US" altLang="zh-CN" sz="2000" dirty="0">
                <a:latin typeface="幼圆" panose="02010509060101010101" pitchFamily="49" charset="-122"/>
                <a:ea typeface="幼圆" panose="02010509060101010101" pitchFamily="49" charset="-122"/>
              </a:rPr>
              <a:t>ROC</a:t>
            </a:r>
            <a:r>
              <a:rPr altLang="en-US" sz="2000" dirty="0">
                <a:latin typeface="幼圆" panose="02010509060101010101" pitchFamily="49" charset="-122"/>
                <a:ea typeface="幼圆" panose="02010509060101010101" pitchFamily="49" charset="-122"/>
              </a:rPr>
              <a:t>曲线下的面积，显然这个面积的数值不会大于</a:t>
            </a:r>
            <a:r>
              <a:rPr lang="en-US" altLang="zh-CN" sz="2000" dirty="0">
                <a:latin typeface="幼圆" panose="02010509060101010101" pitchFamily="49" charset="-122"/>
                <a:ea typeface="幼圆" panose="02010509060101010101" pitchFamily="49" charset="-122"/>
              </a:rPr>
              <a:t>1</a:t>
            </a:r>
            <a:r>
              <a:rPr altLang="en-US" sz="2000" dirty="0">
                <a:latin typeface="幼圆" panose="02010509060101010101" pitchFamily="49" charset="-122"/>
                <a:ea typeface="幼圆" panose="02010509060101010101" pitchFamily="49" charset="-122"/>
              </a:rPr>
              <a:t>。又由于</a:t>
            </a:r>
            <a:r>
              <a:rPr lang="en-US" altLang="zh-CN" sz="2000" dirty="0">
                <a:latin typeface="幼圆" panose="02010509060101010101" pitchFamily="49" charset="-122"/>
                <a:ea typeface="幼圆" panose="02010509060101010101" pitchFamily="49" charset="-122"/>
              </a:rPr>
              <a:t>ROC</a:t>
            </a:r>
            <a:r>
              <a:rPr altLang="en-US" sz="2000" dirty="0">
                <a:latin typeface="幼圆" panose="02010509060101010101" pitchFamily="49" charset="-122"/>
                <a:ea typeface="幼圆" panose="02010509060101010101" pitchFamily="49" charset="-122"/>
              </a:rPr>
              <a:t>曲线一般都处于</a:t>
            </a:r>
            <a:r>
              <a:rPr lang="en-US" altLang="zh-CN" sz="2000" dirty="0">
                <a:latin typeface="幼圆" panose="02010509060101010101" pitchFamily="49" charset="-122"/>
                <a:ea typeface="幼圆" panose="02010509060101010101" pitchFamily="49" charset="-122"/>
              </a:rPr>
              <a:t>y=x</a:t>
            </a:r>
            <a:r>
              <a:rPr altLang="en-US" sz="2000" dirty="0">
                <a:latin typeface="幼圆" panose="02010509060101010101" pitchFamily="49" charset="-122"/>
                <a:ea typeface="幼圆" panose="02010509060101010101" pitchFamily="49" charset="-122"/>
              </a:rPr>
              <a:t>这条直线的上方，所以</a:t>
            </a:r>
            <a:r>
              <a:rPr lang="en-US" altLang="zh-CN" sz="2000" dirty="0">
                <a:solidFill>
                  <a:srgbClr val="C00000"/>
                </a:solidFill>
                <a:latin typeface="幼圆" panose="02010509060101010101" pitchFamily="49" charset="-122"/>
                <a:ea typeface="幼圆" panose="02010509060101010101" pitchFamily="49" charset="-122"/>
              </a:rPr>
              <a:t>AUC</a:t>
            </a:r>
            <a:r>
              <a:rPr altLang="en-US" sz="2000" dirty="0">
                <a:solidFill>
                  <a:srgbClr val="C00000"/>
                </a:solidFill>
                <a:latin typeface="幼圆" panose="02010509060101010101" pitchFamily="49" charset="-122"/>
                <a:ea typeface="幼圆" panose="02010509060101010101" pitchFamily="49" charset="-122"/>
              </a:rPr>
              <a:t>的取值范围在</a:t>
            </a:r>
            <a:r>
              <a:rPr lang="en-US" altLang="zh-CN" sz="2000" dirty="0">
                <a:solidFill>
                  <a:srgbClr val="C00000"/>
                </a:solidFill>
                <a:latin typeface="幼圆" panose="02010509060101010101" pitchFamily="49" charset="-122"/>
                <a:ea typeface="幼圆" panose="02010509060101010101" pitchFamily="49" charset="-122"/>
              </a:rPr>
              <a:t>0.5</a:t>
            </a:r>
            <a:r>
              <a:rPr altLang="en-US" sz="2000" dirty="0">
                <a:solidFill>
                  <a:srgbClr val="C00000"/>
                </a:solidFill>
                <a:latin typeface="幼圆" panose="02010509060101010101" pitchFamily="49" charset="-122"/>
                <a:ea typeface="幼圆" panose="02010509060101010101" pitchFamily="49" charset="-122"/>
              </a:rPr>
              <a:t>和</a:t>
            </a:r>
            <a:r>
              <a:rPr lang="en-US" altLang="zh-CN" sz="2000" dirty="0">
                <a:solidFill>
                  <a:srgbClr val="C00000"/>
                </a:solidFill>
                <a:latin typeface="幼圆" panose="02010509060101010101" pitchFamily="49" charset="-122"/>
                <a:ea typeface="幼圆" panose="02010509060101010101" pitchFamily="49" charset="-122"/>
              </a:rPr>
              <a:t>1</a:t>
            </a:r>
            <a:r>
              <a:rPr altLang="en-US" sz="2000" dirty="0">
                <a:solidFill>
                  <a:srgbClr val="C00000"/>
                </a:solidFill>
                <a:latin typeface="幼圆" panose="02010509060101010101" pitchFamily="49" charset="-122"/>
                <a:ea typeface="幼圆" panose="02010509060101010101" pitchFamily="49" charset="-122"/>
              </a:rPr>
              <a:t>之间</a:t>
            </a:r>
            <a:r>
              <a:rPr altLang="en-US" sz="2000" dirty="0">
                <a:latin typeface="幼圆" panose="02010509060101010101" pitchFamily="49" charset="-122"/>
                <a:ea typeface="幼圆" panose="02010509060101010101" pitchFamily="49" charset="-122"/>
              </a:rPr>
              <a:t>。使用</a:t>
            </a:r>
            <a:r>
              <a:rPr lang="en-US" altLang="zh-CN" sz="2000" dirty="0">
                <a:latin typeface="幼圆" panose="02010509060101010101" pitchFamily="49" charset="-122"/>
                <a:ea typeface="幼圆" panose="02010509060101010101" pitchFamily="49" charset="-122"/>
              </a:rPr>
              <a:t>AUC</a:t>
            </a:r>
            <a:r>
              <a:rPr altLang="en-US" sz="2000" dirty="0">
                <a:latin typeface="幼圆" panose="02010509060101010101" pitchFamily="49" charset="-122"/>
                <a:ea typeface="幼圆" panose="02010509060101010101" pitchFamily="49" charset="-122"/>
              </a:rPr>
              <a:t>值作为评价标准是因为很多时候</a:t>
            </a:r>
            <a:r>
              <a:rPr lang="en-US" altLang="zh-CN" sz="2000" dirty="0">
                <a:latin typeface="幼圆" panose="02010509060101010101" pitchFamily="49" charset="-122"/>
                <a:ea typeface="幼圆" panose="02010509060101010101" pitchFamily="49" charset="-122"/>
              </a:rPr>
              <a:t>ROC</a:t>
            </a:r>
            <a:r>
              <a:rPr altLang="en-US" sz="2000" dirty="0">
                <a:latin typeface="幼圆" panose="02010509060101010101" pitchFamily="49" charset="-122"/>
                <a:ea typeface="幼圆" panose="02010509060101010101" pitchFamily="49" charset="-122"/>
              </a:rPr>
              <a:t>曲线并不能清晰的说明哪个分类器的效果更好，而</a:t>
            </a:r>
            <a:r>
              <a:rPr lang="en-US" altLang="zh-CN" sz="2000" dirty="0">
                <a:solidFill>
                  <a:srgbClr val="C00000"/>
                </a:solidFill>
                <a:latin typeface="幼圆" panose="02010509060101010101" pitchFamily="49" charset="-122"/>
                <a:ea typeface="幼圆" panose="02010509060101010101" pitchFamily="49" charset="-122"/>
              </a:rPr>
              <a:t>AUC</a:t>
            </a:r>
            <a:r>
              <a:rPr altLang="en-US" sz="2000" dirty="0">
                <a:solidFill>
                  <a:srgbClr val="C00000"/>
                </a:solidFill>
                <a:latin typeface="幼圆" panose="02010509060101010101" pitchFamily="49" charset="-122"/>
                <a:ea typeface="幼圆" panose="02010509060101010101" pitchFamily="49" charset="-122"/>
              </a:rPr>
              <a:t>作为数值可以直观的评价分类器的好坏，值越大越好</a:t>
            </a:r>
            <a:r>
              <a:rPr altLang="en-US" sz="2000" dirty="0">
                <a:latin typeface="幼圆" panose="02010509060101010101" pitchFamily="49" charset="-122"/>
                <a:ea typeface="幼圆" panose="02010509060101010101" pitchFamily="49" charset="-122"/>
              </a:rPr>
              <a:t>。</a:t>
            </a:r>
          </a:p>
          <a:p>
            <a:pPr>
              <a:lnSpc>
                <a:spcPct val="150000"/>
              </a:lnSpc>
              <a:buClr>
                <a:srgbClr val="00B050"/>
              </a:buClr>
              <a:buFont typeface="Wingdings" panose="05000000000000000000" pitchFamily="2" charset="2"/>
              <a:buChar char="p"/>
            </a:pPr>
            <a:r>
              <a:rPr altLang="en-US" sz="2000" dirty="0">
                <a:latin typeface="幼圆" panose="02010509060101010101" pitchFamily="49" charset="-122"/>
                <a:ea typeface="幼圆" panose="02010509060101010101" pitchFamily="49" charset="-122"/>
              </a:rPr>
              <a:t>首先</a:t>
            </a:r>
            <a:r>
              <a:rPr lang="en-US" altLang="zh-CN" sz="2000" dirty="0">
                <a:latin typeface="幼圆" panose="02010509060101010101" pitchFamily="49" charset="-122"/>
                <a:ea typeface="幼圆" panose="02010509060101010101" pitchFamily="49" charset="-122"/>
              </a:rPr>
              <a:t>AUC</a:t>
            </a:r>
            <a:r>
              <a:rPr altLang="en-US" sz="2000" dirty="0">
                <a:latin typeface="幼圆" panose="02010509060101010101" pitchFamily="49" charset="-122"/>
                <a:ea typeface="幼圆" panose="02010509060101010101" pitchFamily="49" charset="-122"/>
              </a:rPr>
              <a:t>值是一个概率值，当随机挑选一个正样本以及一个负样本，当前的分类算法根据计算得到的</a:t>
            </a:r>
            <a:r>
              <a:rPr lang="en-US" altLang="zh-CN" sz="2000" dirty="0">
                <a:latin typeface="幼圆" panose="02010509060101010101" pitchFamily="49" charset="-122"/>
                <a:ea typeface="幼圆" panose="02010509060101010101" pitchFamily="49" charset="-122"/>
              </a:rPr>
              <a:t>Score</a:t>
            </a:r>
            <a:r>
              <a:rPr altLang="en-US" sz="2000" dirty="0">
                <a:latin typeface="幼圆" panose="02010509060101010101" pitchFamily="49" charset="-122"/>
                <a:ea typeface="幼圆" panose="02010509060101010101" pitchFamily="49" charset="-122"/>
              </a:rPr>
              <a:t>值将这个正样本排在负样本前面的概率就是</a:t>
            </a:r>
            <a:r>
              <a:rPr lang="en-US" altLang="zh-CN" sz="2000" dirty="0">
                <a:latin typeface="幼圆" panose="02010509060101010101" pitchFamily="49" charset="-122"/>
                <a:ea typeface="幼圆" panose="02010509060101010101" pitchFamily="49" charset="-122"/>
              </a:rPr>
              <a:t>AUC</a:t>
            </a:r>
            <a:r>
              <a:rPr altLang="en-US" sz="2000" dirty="0">
                <a:latin typeface="幼圆" panose="02010509060101010101" pitchFamily="49" charset="-122"/>
                <a:ea typeface="幼圆" panose="02010509060101010101" pitchFamily="49" charset="-122"/>
              </a:rPr>
              <a:t>值。当然，</a:t>
            </a:r>
            <a:r>
              <a:rPr lang="en-US" altLang="zh-CN" sz="2000" dirty="0">
                <a:latin typeface="幼圆" panose="02010509060101010101" pitchFamily="49" charset="-122"/>
                <a:ea typeface="幼圆" panose="02010509060101010101" pitchFamily="49" charset="-122"/>
              </a:rPr>
              <a:t>AUC</a:t>
            </a:r>
            <a:r>
              <a:rPr altLang="en-US" sz="2000" dirty="0">
                <a:latin typeface="幼圆" panose="02010509060101010101" pitchFamily="49" charset="-122"/>
                <a:ea typeface="幼圆" panose="02010509060101010101" pitchFamily="49" charset="-122"/>
              </a:rPr>
              <a:t>值越大，当前的分类算法越有可能将正样本排在负样本前面，即能够更好的分类。</a:t>
            </a: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028726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lang="en-US" altLang="zh-CN" sz="4000" dirty="0">
                <a:latin typeface="幼圆" panose="02010509060101010101" pitchFamily="49" charset="-122"/>
                <a:ea typeface="幼圆" panose="02010509060101010101" pitchFamily="49" charset="-122"/>
                <a:cs typeface="+mj-cs"/>
              </a:rPr>
              <a:t>AUC</a:t>
            </a:r>
            <a:r>
              <a:rPr altLang="en-US" sz="4000" dirty="0">
                <a:latin typeface="幼圆" panose="02010509060101010101" pitchFamily="49" charset="-122"/>
                <a:ea typeface="幼圆" panose="02010509060101010101" pitchFamily="49" charset="-122"/>
                <a:cs typeface="+mj-cs"/>
              </a:rPr>
              <a:t>指标</a:t>
            </a:r>
          </a:p>
        </p:txBody>
      </p:sp>
      <p:sp>
        <p:nvSpPr>
          <p:cNvPr id="65539" name="内容占位符 9"/>
          <p:cNvSpPr>
            <a:spLocks noGrp="1"/>
          </p:cNvSpPr>
          <p:nvPr>
            <p:ph sz="half" idx="2"/>
          </p:nvPr>
        </p:nvSpPr>
        <p:spPr>
          <a:xfrm>
            <a:off x="89297" y="1646635"/>
            <a:ext cx="9091215" cy="4662685"/>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lang="en-US" altLang="zh-CN" sz="2000" dirty="0" err="1">
                <a:latin typeface="幼圆" panose="02010509060101010101" pitchFamily="49" charset="-122"/>
                <a:ea typeface="幼圆" panose="02010509060101010101" pitchFamily="49" charset="-122"/>
              </a:rPr>
              <a:t>AUC</a:t>
            </a:r>
            <a:r>
              <a:rPr altLang="en-US" sz="2000" dirty="0" err="1">
                <a:latin typeface="幼圆" panose="02010509060101010101" pitchFamily="49" charset="-122"/>
                <a:ea typeface="幼圆" panose="02010509060101010101" pitchFamily="49" charset="-122"/>
              </a:rPr>
              <a:t>值为</a:t>
            </a:r>
            <a:r>
              <a:rPr lang="en-US" altLang="zh-CN" sz="2000" dirty="0" err="1">
                <a:latin typeface="幼圆" panose="02010509060101010101" pitchFamily="49" charset="-122"/>
                <a:ea typeface="幼圆" panose="02010509060101010101" pitchFamily="49" charset="-122"/>
              </a:rPr>
              <a:t>ROC</a:t>
            </a:r>
            <a:r>
              <a:rPr altLang="en-US" sz="2000" dirty="0" err="1">
                <a:latin typeface="幼圆" panose="02010509060101010101" pitchFamily="49" charset="-122"/>
                <a:ea typeface="幼圆" panose="02010509060101010101" pitchFamily="49" charset="-122"/>
              </a:rPr>
              <a:t>曲线所覆盖的区域面积，显然，</a:t>
            </a:r>
            <a:r>
              <a:rPr lang="en-US" altLang="zh-CN" sz="2000" dirty="0" err="1">
                <a:latin typeface="幼圆" panose="02010509060101010101" pitchFamily="49" charset="-122"/>
                <a:ea typeface="幼圆" panose="02010509060101010101" pitchFamily="49" charset="-122"/>
              </a:rPr>
              <a:t>AUC</a:t>
            </a:r>
            <a:r>
              <a:rPr altLang="en-US" sz="2000" dirty="0" err="1">
                <a:latin typeface="幼圆" panose="02010509060101010101" pitchFamily="49" charset="-122"/>
                <a:ea typeface="幼圆" panose="02010509060101010101" pitchFamily="49" charset="-122"/>
              </a:rPr>
              <a:t>越大，分类器分类效果越好</a:t>
            </a:r>
            <a:r>
              <a:rPr altLang="en-US" sz="2000" dirty="0">
                <a:latin typeface="幼圆" panose="02010509060101010101" pitchFamily="49" charset="-122"/>
                <a:ea typeface="幼圆" panose="02010509060101010101" pitchFamily="49" charset="-122"/>
              </a:rPr>
              <a:t>。</a:t>
            </a:r>
            <a:br>
              <a:rPr altLang="en-US" sz="2000" dirty="0">
                <a:latin typeface="幼圆" panose="02010509060101010101" pitchFamily="49" charset="-122"/>
                <a:ea typeface="幼圆" panose="02010509060101010101" pitchFamily="49" charset="-122"/>
              </a:rPr>
            </a:br>
            <a:r>
              <a:rPr lang="en-US" altLang="zh-CN" sz="2000" dirty="0">
                <a:latin typeface="幼圆" panose="02010509060101010101" pitchFamily="49" charset="-122"/>
                <a:ea typeface="幼圆" panose="02010509060101010101" pitchFamily="49" charset="-122"/>
              </a:rPr>
              <a:t>AUC = 1</a:t>
            </a:r>
            <a:r>
              <a:rPr altLang="en-US" sz="2000" dirty="0">
                <a:latin typeface="幼圆" panose="02010509060101010101" pitchFamily="49" charset="-122"/>
                <a:ea typeface="幼圆" panose="02010509060101010101" pitchFamily="49" charset="-122"/>
              </a:rPr>
              <a:t>，是完美分类器，采用这个预测模型时，不管设定什么阈值都能得出完美预测。绝大多数预测的场合，不存在完美分类器。</a:t>
            </a:r>
            <a:br>
              <a:rPr altLang="en-US" sz="2000" dirty="0">
                <a:latin typeface="幼圆" panose="02010509060101010101" pitchFamily="49" charset="-122"/>
                <a:ea typeface="幼圆" panose="02010509060101010101" pitchFamily="49" charset="-122"/>
              </a:rPr>
            </a:br>
            <a:r>
              <a:rPr lang="en-US" altLang="zh-CN" sz="2000" dirty="0">
                <a:latin typeface="幼圆" panose="02010509060101010101" pitchFamily="49" charset="-122"/>
                <a:ea typeface="幼圆" panose="02010509060101010101" pitchFamily="49" charset="-122"/>
              </a:rPr>
              <a:t>0.5 &lt; AUC &lt; 1</a:t>
            </a:r>
            <a:r>
              <a:rPr altLang="en-US" sz="2000" dirty="0">
                <a:latin typeface="幼圆" panose="02010509060101010101" pitchFamily="49" charset="-122"/>
                <a:ea typeface="幼圆" panose="02010509060101010101" pitchFamily="49" charset="-122"/>
              </a:rPr>
              <a:t>，优于随机猜测。这个分类器（模型）妥善设定阈值的话，能有预测价值。</a:t>
            </a:r>
            <a:br>
              <a:rPr altLang="en-US" sz="2000" dirty="0">
                <a:latin typeface="幼圆" panose="02010509060101010101" pitchFamily="49" charset="-122"/>
                <a:ea typeface="幼圆" panose="02010509060101010101" pitchFamily="49" charset="-122"/>
              </a:rPr>
            </a:br>
            <a:r>
              <a:rPr lang="en-US" altLang="zh-CN" sz="2000" dirty="0">
                <a:latin typeface="幼圆" panose="02010509060101010101" pitchFamily="49" charset="-122"/>
                <a:ea typeface="幼圆" panose="02010509060101010101" pitchFamily="49" charset="-122"/>
              </a:rPr>
              <a:t>AUC = 0.5</a:t>
            </a:r>
            <a:r>
              <a:rPr altLang="en-US" sz="2000" dirty="0">
                <a:latin typeface="幼圆" panose="02010509060101010101" pitchFamily="49" charset="-122"/>
                <a:ea typeface="幼圆" panose="02010509060101010101" pitchFamily="49" charset="-122"/>
              </a:rPr>
              <a:t>，跟随机猜测一样（例：丢铜板），</a:t>
            </a:r>
            <a:r>
              <a:rPr altLang="en-US" sz="2000" dirty="0" err="1">
                <a:latin typeface="幼圆" panose="02010509060101010101" pitchFamily="49" charset="-122"/>
                <a:ea typeface="幼圆" panose="02010509060101010101" pitchFamily="49" charset="-122"/>
              </a:rPr>
              <a:t>模型没有预测价值</a:t>
            </a:r>
            <a:r>
              <a:rPr altLang="en-US" sz="2000" dirty="0">
                <a:latin typeface="幼圆" panose="02010509060101010101" pitchFamily="49" charset="-122"/>
                <a:ea typeface="幼圆" panose="02010509060101010101" pitchFamily="49" charset="-122"/>
              </a:rPr>
              <a:t>。</a:t>
            </a:r>
            <a:br>
              <a:rPr altLang="en-US" sz="2000" dirty="0">
                <a:latin typeface="幼圆" panose="02010509060101010101" pitchFamily="49" charset="-122"/>
                <a:ea typeface="幼圆" panose="02010509060101010101" pitchFamily="49" charset="-122"/>
              </a:rPr>
            </a:br>
            <a:r>
              <a:rPr lang="en-US" altLang="zh-CN" sz="2000" dirty="0">
                <a:latin typeface="幼圆" panose="02010509060101010101" pitchFamily="49" charset="-122"/>
                <a:ea typeface="幼圆" panose="02010509060101010101" pitchFamily="49" charset="-122"/>
              </a:rPr>
              <a:t>AUC &lt; 0.5</a:t>
            </a:r>
            <a:r>
              <a:rPr altLang="en-US" sz="2000" dirty="0">
                <a:latin typeface="幼圆" panose="02010509060101010101" pitchFamily="49" charset="-122"/>
                <a:ea typeface="幼圆" panose="02010509060101010101" pitchFamily="49" charset="-122"/>
              </a:rPr>
              <a:t>，比随机猜测还差；但只要总是反预测而行，就优于随机猜测。</a:t>
            </a:r>
            <a:br>
              <a:rPr altLang="en-US" sz="2000" dirty="0">
                <a:latin typeface="幼圆" panose="02010509060101010101" pitchFamily="49" charset="-122"/>
                <a:ea typeface="幼圆" panose="02010509060101010101" pitchFamily="49" charset="-122"/>
              </a:rPr>
            </a:br>
            <a:r>
              <a:rPr altLang="en-US" sz="2000" dirty="0" err="1">
                <a:latin typeface="幼圆" panose="02010509060101010101" pitchFamily="49" charset="-122"/>
                <a:ea typeface="幼圆" panose="02010509060101010101" pitchFamily="49" charset="-122"/>
              </a:rPr>
              <a:t>以下示例三种</a:t>
            </a:r>
            <a:r>
              <a:rPr lang="en-US" altLang="zh-CN" sz="2000" dirty="0" err="1">
                <a:latin typeface="幼圆" panose="02010509060101010101" pitchFamily="49" charset="-122"/>
                <a:ea typeface="幼圆" panose="02010509060101010101" pitchFamily="49" charset="-122"/>
              </a:rPr>
              <a:t>AUC</a:t>
            </a:r>
            <a:r>
              <a:rPr altLang="en-US" sz="2000" dirty="0" err="1">
                <a:latin typeface="幼圆" panose="02010509060101010101" pitchFamily="49" charset="-122"/>
                <a:ea typeface="幼圆" panose="02010509060101010101" pitchFamily="49" charset="-122"/>
              </a:rPr>
              <a:t>值（曲线下面积</a:t>
            </a:r>
            <a:r>
              <a:rPr altLang="en-US" sz="2000" dirty="0">
                <a:latin typeface="幼圆" panose="02010509060101010101" pitchFamily="49" charset="-122"/>
                <a:ea typeface="幼圆" panose="02010509060101010101" pitchFamily="49" charset="-122"/>
              </a:rPr>
              <a:t>）：</a:t>
            </a: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801370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lang="en-US" altLang="zh-CN" sz="4000" dirty="0">
                <a:latin typeface="幼圆" panose="02010509060101010101" pitchFamily="49" charset="-122"/>
                <a:ea typeface="幼圆" panose="02010509060101010101" pitchFamily="49" charset="-122"/>
                <a:cs typeface="+mj-cs"/>
              </a:rPr>
              <a:t>AUC</a:t>
            </a:r>
            <a:r>
              <a:rPr altLang="en-US" sz="4000" dirty="0">
                <a:latin typeface="幼圆" panose="02010509060101010101" pitchFamily="49" charset="-122"/>
                <a:ea typeface="幼圆" panose="02010509060101010101" pitchFamily="49" charset="-122"/>
                <a:cs typeface="+mj-cs"/>
              </a:rPr>
              <a:t>物理意义</a:t>
            </a:r>
          </a:p>
        </p:txBody>
      </p:sp>
      <p:sp>
        <p:nvSpPr>
          <p:cNvPr id="66563" name="内容占位符 9"/>
          <p:cNvSpPr>
            <a:spLocks noGrp="1"/>
          </p:cNvSpPr>
          <p:nvPr>
            <p:ph sz="half" idx="2"/>
          </p:nvPr>
        </p:nvSpPr>
        <p:spPr>
          <a:xfrm>
            <a:off x="89297" y="1646635"/>
            <a:ext cx="8533209" cy="3618309"/>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altLang="en-US" sz="2000" dirty="0" err="1">
                <a:latin typeface="幼圆" panose="02010509060101010101" pitchFamily="49" charset="-122"/>
                <a:ea typeface="幼圆" panose="02010509060101010101" pitchFamily="49" charset="-122"/>
              </a:rPr>
              <a:t>假设分类器的输出是样本属于正类的</a:t>
            </a:r>
            <a:r>
              <a:rPr lang="en-US" altLang="zh-CN" sz="2000" dirty="0" err="1">
                <a:latin typeface="幼圆" panose="02010509060101010101" pitchFamily="49" charset="-122"/>
                <a:ea typeface="幼圆" panose="02010509060101010101" pitchFamily="49" charset="-122"/>
              </a:rPr>
              <a:t>score</a:t>
            </a:r>
            <a:r>
              <a:rPr altLang="en-US" sz="2000" dirty="0" err="1">
                <a:latin typeface="幼圆" panose="02010509060101010101" pitchFamily="49" charset="-122"/>
                <a:ea typeface="幼圆" panose="02010509060101010101" pitchFamily="49" charset="-122"/>
              </a:rPr>
              <a:t>（置信度</a:t>
            </a:r>
            <a:r>
              <a:rPr altLang="en-US" sz="2000" dirty="0">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则</a:t>
            </a:r>
            <a:r>
              <a:rPr lang="en-US" altLang="zh-CN" sz="2000" dirty="0" err="1">
                <a:latin typeface="幼圆" panose="02010509060101010101" pitchFamily="49" charset="-122"/>
                <a:ea typeface="幼圆" panose="02010509060101010101" pitchFamily="49" charset="-122"/>
              </a:rPr>
              <a:t>AUC</a:t>
            </a:r>
            <a:r>
              <a:rPr altLang="en-US" sz="2000" dirty="0" err="1">
                <a:latin typeface="幼圆" panose="02010509060101010101" pitchFamily="49" charset="-122"/>
                <a:ea typeface="幼圆" panose="02010509060101010101" pitchFamily="49" charset="-122"/>
              </a:rPr>
              <a:t>的物理意义为，任取一对（正、负）样本，正样本的</a:t>
            </a:r>
            <a:r>
              <a:rPr lang="en-US" altLang="zh-CN" sz="2000" dirty="0" err="1">
                <a:latin typeface="幼圆" panose="02010509060101010101" pitchFamily="49" charset="-122"/>
                <a:ea typeface="幼圆" panose="02010509060101010101" pitchFamily="49" charset="-122"/>
              </a:rPr>
              <a:t>score</a:t>
            </a:r>
            <a:r>
              <a:rPr altLang="en-US" sz="2000" dirty="0" err="1">
                <a:latin typeface="幼圆" panose="02010509060101010101" pitchFamily="49" charset="-122"/>
                <a:ea typeface="幼圆" panose="02010509060101010101" pitchFamily="49" charset="-122"/>
              </a:rPr>
              <a:t>大于负样本的</a:t>
            </a:r>
            <a:r>
              <a:rPr lang="en-US" altLang="zh-CN" sz="2000" dirty="0" err="1">
                <a:latin typeface="幼圆" panose="02010509060101010101" pitchFamily="49" charset="-122"/>
                <a:ea typeface="幼圆" panose="02010509060101010101" pitchFamily="49" charset="-122"/>
              </a:rPr>
              <a:t>score</a:t>
            </a:r>
            <a:r>
              <a:rPr altLang="en-US" sz="2000" dirty="0" err="1">
                <a:latin typeface="幼圆" panose="02010509060101010101" pitchFamily="49" charset="-122"/>
                <a:ea typeface="幼圆" panose="02010509060101010101" pitchFamily="49" charset="-122"/>
              </a:rPr>
              <a:t>的概率</a:t>
            </a:r>
            <a:r>
              <a:rPr altLang="en-US" sz="2000" dirty="0">
                <a:latin typeface="幼圆" panose="02010509060101010101" pitchFamily="49" charset="-122"/>
                <a:ea typeface="幼圆" panose="02010509060101010101" pitchFamily="49" charset="-122"/>
              </a:rPr>
              <a:t>。</a:t>
            </a: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p:txBody>
      </p:sp>
      <p:pic>
        <p:nvPicPr>
          <p:cNvPr id="6656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021305"/>
            <a:ext cx="6984776" cy="334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98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altLang="en-US" sz="4000" dirty="0">
                <a:latin typeface="幼圆" panose="02010509060101010101" pitchFamily="49" charset="-122"/>
                <a:ea typeface="幼圆" panose="02010509060101010101" pitchFamily="49" charset="-122"/>
                <a:cs typeface="+mj-cs"/>
              </a:rPr>
              <a:t>为什么需要</a:t>
            </a:r>
            <a:r>
              <a:rPr lang="en-US" altLang="zh-CN" sz="4000" dirty="0">
                <a:latin typeface="幼圆" panose="02010509060101010101" pitchFamily="49" charset="-122"/>
                <a:ea typeface="幼圆" panose="02010509060101010101" pitchFamily="49" charset="-122"/>
                <a:cs typeface="+mj-cs"/>
              </a:rPr>
              <a:t>ROC</a:t>
            </a:r>
            <a:r>
              <a:rPr altLang="en-US" sz="4000" dirty="0">
                <a:latin typeface="幼圆" panose="02010509060101010101" pitchFamily="49" charset="-122"/>
                <a:ea typeface="幼圆" panose="02010509060101010101" pitchFamily="49" charset="-122"/>
                <a:cs typeface="+mj-cs"/>
              </a:rPr>
              <a:t>和</a:t>
            </a:r>
            <a:r>
              <a:rPr lang="en-US" altLang="zh-CN" sz="4000" dirty="0">
                <a:latin typeface="幼圆" panose="02010509060101010101" pitchFamily="49" charset="-122"/>
                <a:ea typeface="幼圆" panose="02010509060101010101" pitchFamily="49" charset="-122"/>
                <a:cs typeface="+mj-cs"/>
              </a:rPr>
              <a:t>AUC</a:t>
            </a:r>
            <a:endParaRPr altLang="en-US" sz="4000" dirty="0">
              <a:latin typeface="幼圆" panose="02010509060101010101" pitchFamily="49" charset="-122"/>
              <a:ea typeface="幼圆" panose="02010509060101010101" pitchFamily="49" charset="-122"/>
              <a:cs typeface="+mj-cs"/>
            </a:endParaRPr>
          </a:p>
        </p:txBody>
      </p:sp>
      <p:sp>
        <p:nvSpPr>
          <p:cNvPr id="67587" name="内容占位符 9"/>
          <p:cNvSpPr>
            <a:spLocks noGrp="1"/>
          </p:cNvSpPr>
          <p:nvPr>
            <p:ph sz="half" idx="2"/>
          </p:nvPr>
        </p:nvSpPr>
        <p:spPr>
          <a:xfrm>
            <a:off x="539553" y="1916832"/>
            <a:ext cx="7920880" cy="3744416"/>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altLang="en-US" sz="2000" dirty="0" err="1">
                <a:latin typeface="幼圆" panose="02010509060101010101" pitchFamily="49" charset="-122"/>
                <a:ea typeface="幼圆" panose="02010509060101010101" pitchFamily="49" charset="-122"/>
              </a:rPr>
              <a:t>既然已经有这么多评价标准，为什么还要使用</a:t>
            </a:r>
            <a:r>
              <a:rPr lang="en-US" altLang="zh-CN" sz="2000" dirty="0" err="1">
                <a:latin typeface="幼圆" panose="02010509060101010101" pitchFamily="49" charset="-122"/>
                <a:ea typeface="幼圆" panose="02010509060101010101" pitchFamily="49" charset="-122"/>
              </a:rPr>
              <a:t>ROC</a:t>
            </a:r>
            <a:r>
              <a:rPr altLang="en-US" sz="2000" dirty="0" err="1">
                <a:latin typeface="幼圆" panose="02010509060101010101" pitchFamily="49" charset="-122"/>
                <a:ea typeface="幼圆" panose="02010509060101010101" pitchFamily="49" charset="-122"/>
              </a:rPr>
              <a:t>和</a:t>
            </a:r>
            <a:r>
              <a:rPr lang="en-US" altLang="zh-CN" sz="2000" dirty="0" err="1">
                <a:latin typeface="幼圆" panose="02010509060101010101" pitchFamily="49" charset="-122"/>
                <a:ea typeface="幼圆" panose="02010509060101010101" pitchFamily="49" charset="-122"/>
              </a:rPr>
              <a:t>AUC</a:t>
            </a:r>
            <a:r>
              <a:rPr altLang="en-US" sz="2000" dirty="0" err="1">
                <a:latin typeface="幼圆" panose="02010509060101010101" pitchFamily="49" charset="-122"/>
                <a:ea typeface="幼圆" panose="02010509060101010101" pitchFamily="49" charset="-122"/>
              </a:rPr>
              <a:t>呢</a:t>
            </a:r>
            <a:r>
              <a:rPr altLang="en-US" sz="2000" dirty="0">
                <a:latin typeface="幼圆" panose="02010509060101010101" pitchFamily="49" charset="-122"/>
                <a:ea typeface="幼圆" panose="02010509060101010101" pitchFamily="49" charset="-122"/>
              </a:rPr>
              <a:t>？</a:t>
            </a:r>
            <a:endParaRPr lang="en-US" altLang="zh-CN" sz="2000" dirty="0">
              <a:latin typeface="幼圆" panose="02010509060101010101" pitchFamily="49" charset="-122"/>
              <a:ea typeface="幼圆" panose="02010509060101010101" pitchFamily="49" charset="-122"/>
            </a:endParaRPr>
          </a:p>
          <a:p>
            <a:pPr>
              <a:lnSpc>
                <a:spcPct val="150000"/>
              </a:lnSpc>
              <a:buClr>
                <a:srgbClr val="00B050"/>
              </a:buClr>
              <a:buFont typeface="Wingdings" panose="05000000000000000000" pitchFamily="2" charset="2"/>
              <a:buChar char="p"/>
            </a:pPr>
            <a:r>
              <a:rPr altLang="en-US" sz="2000" dirty="0" err="1">
                <a:latin typeface="幼圆" panose="02010509060101010101" pitchFamily="49" charset="-122"/>
                <a:ea typeface="幼圆" panose="02010509060101010101" pitchFamily="49" charset="-122"/>
              </a:rPr>
              <a:t>因为</a:t>
            </a:r>
            <a:r>
              <a:rPr lang="en-US" altLang="zh-CN" sz="2000" dirty="0" err="1">
                <a:latin typeface="幼圆" panose="02010509060101010101" pitchFamily="49" charset="-122"/>
                <a:ea typeface="幼圆" panose="02010509060101010101" pitchFamily="49" charset="-122"/>
              </a:rPr>
              <a:t>ROC</a:t>
            </a:r>
            <a:r>
              <a:rPr altLang="en-US" sz="2000" dirty="0" err="1">
                <a:latin typeface="幼圆" panose="02010509060101010101" pitchFamily="49" charset="-122"/>
                <a:ea typeface="幼圆" panose="02010509060101010101" pitchFamily="49" charset="-122"/>
              </a:rPr>
              <a:t>曲线有个很好的特性：</a:t>
            </a:r>
            <a:r>
              <a:rPr altLang="en-US" sz="2000" dirty="0" err="1">
                <a:solidFill>
                  <a:srgbClr val="C00000"/>
                </a:solidFill>
                <a:latin typeface="幼圆" panose="02010509060101010101" pitchFamily="49" charset="-122"/>
                <a:ea typeface="幼圆" panose="02010509060101010101" pitchFamily="49" charset="-122"/>
              </a:rPr>
              <a:t>当测试集中的正负样本的分布变化的时候，</a:t>
            </a:r>
            <a:r>
              <a:rPr lang="en-US" altLang="zh-CN" sz="2000" dirty="0" err="1">
                <a:solidFill>
                  <a:srgbClr val="C00000"/>
                </a:solidFill>
                <a:latin typeface="幼圆" panose="02010509060101010101" pitchFamily="49" charset="-122"/>
                <a:ea typeface="幼圆" panose="02010509060101010101" pitchFamily="49" charset="-122"/>
              </a:rPr>
              <a:t>ROC</a:t>
            </a:r>
            <a:r>
              <a:rPr altLang="en-US" sz="2000" dirty="0" err="1">
                <a:solidFill>
                  <a:srgbClr val="C00000"/>
                </a:solidFill>
                <a:latin typeface="幼圆" panose="02010509060101010101" pitchFamily="49" charset="-122"/>
                <a:ea typeface="幼圆" panose="02010509060101010101" pitchFamily="49" charset="-122"/>
              </a:rPr>
              <a:t>曲线能够保持不变</a:t>
            </a:r>
            <a:r>
              <a:rPr altLang="en-US" sz="2000" dirty="0">
                <a:latin typeface="幼圆" panose="02010509060101010101" pitchFamily="49" charset="-122"/>
                <a:ea typeface="幼圆" panose="02010509060101010101" pitchFamily="49" charset="-122"/>
              </a:rPr>
              <a:t>。</a:t>
            </a:r>
            <a:endParaRPr lang="en-US" altLang="zh-CN" sz="2000" dirty="0">
              <a:latin typeface="幼圆" panose="02010509060101010101" pitchFamily="49" charset="-122"/>
              <a:ea typeface="幼圆" panose="02010509060101010101" pitchFamily="49" charset="-122"/>
            </a:endParaRPr>
          </a:p>
          <a:p>
            <a:pPr>
              <a:lnSpc>
                <a:spcPct val="150000"/>
              </a:lnSpc>
              <a:buClr>
                <a:srgbClr val="00B050"/>
              </a:buClr>
              <a:buFont typeface="Wingdings" panose="05000000000000000000" pitchFamily="2" charset="2"/>
              <a:buChar char="p"/>
            </a:pPr>
            <a:r>
              <a:rPr altLang="en-US" sz="2000" dirty="0" err="1">
                <a:latin typeface="幼圆" panose="02010509060101010101" pitchFamily="49" charset="-122"/>
                <a:ea typeface="幼圆" panose="02010509060101010101" pitchFamily="49" charset="-122"/>
              </a:rPr>
              <a:t>在实际的数据集中经常会出现类不平衡（</a:t>
            </a:r>
            <a:r>
              <a:rPr lang="en-US" altLang="zh-CN" sz="2000" dirty="0" err="1">
                <a:latin typeface="幼圆" panose="02010509060101010101" pitchFamily="49" charset="-122"/>
                <a:ea typeface="幼圆" panose="02010509060101010101" pitchFamily="49" charset="-122"/>
              </a:rPr>
              <a:t>class</a:t>
            </a:r>
            <a:r>
              <a:rPr lang="en-US" altLang="zh-CN" sz="2000" dirty="0">
                <a:latin typeface="幼圆" panose="02010509060101010101" pitchFamily="49" charset="-122"/>
                <a:ea typeface="幼圆" panose="02010509060101010101" pitchFamily="49" charset="-122"/>
              </a:rPr>
              <a:t> </a:t>
            </a:r>
            <a:r>
              <a:rPr lang="en-US" altLang="zh-CN" sz="2000" dirty="0" err="1">
                <a:latin typeface="幼圆" panose="02010509060101010101" pitchFamily="49" charset="-122"/>
                <a:ea typeface="幼圆" panose="02010509060101010101" pitchFamily="49" charset="-122"/>
              </a:rPr>
              <a:t>imbalance</a:t>
            </a:r>
            <a:r>
              <a:rPr altLang="en-US" sz="2000" dirty="0" err="1">
                <a:latin typeface="幼圆" panose="02010509060101010101" pitchFamily="49" charset="-122"/>
                <a:ea typeface="幼圆" panose="02010509060101010101" pitchFamily="49" charset="-122"/>
              </a:rPr>
              <a:t>）现象，即负样本比正样本多很多（或者相反</a:t>
            </a:r>
            <a:r>
              <a:rPr altLang="en-US" sz="2000" dirty="0">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而且测试数据中的正负样本的分布也可能随着时间变化。下图是</a:t>
            </a:r>
            <a:r>
              <a:rPr lang="en-US" altLang="zh-CN" sz="2000" dirty="0" err="1">
                <a:latin typeface="幼圆" panose="02010509060101010101" pitchFamily="49" charset="-122"/>
                <a:ea typeface="幼圆" panose="02010509060101010101" pitchFamily="49" charset="-122"/>
              </a:rPr>
              <a:t>ROC</a:t>
            </a:r>
            <a:r>
              <a:rPr altLang="en-US" sz="2000" dirty="0" err="1">
                <a:latin typeface="幼圆" panose="02010509060101010101" pitchFamily="49" charset="-122"/>
                <a:ea typeface="幼圆" panose="02010509060101010101" pitchFamily="49" charset="-122"/>
              </a:rPr>
              <a:t>曲线和</a:t>
            </a:r>
            <a:r>
              <a:rPr lang="en-US" altLang="zh-CN" sz="2000" dirty="0" err="1">
                <a:latin typeface="幼圆" panose="02010509060101010101" pitchFamily="49" charset="-122"/>
                <a:ea typeface="幼圆" panose="02010509060101010101" pitchFamily="49" charset="-122"/>
              </a:rPr>
              <a:t>Precision-Recall</a:t>
            </a:r>
            <a:r>
              <a:rPr altLang="en-US" sz="2000" dirty="0" err="1">
                <a:latin typeface="幼圆" panose="02010509060101010101" pitchFamily="49" charset="-122"/>
                <a:ea typeface="幼圆" panose="02010509060101010101" pitchFamily="49" charset="-122"/>
              </a:rPr>
              <a:t>曲线的对比</a:t>
            </a:r>
            <a:r>
              <a:rPr altLang="en-US" sz="2000" dirty="0">
                <a:latin typeface="幼圆" panose="02010509060101010101" pitchFamily="49" charset="-122"/>
                <a:ea typeface="幼圆" panose="02010509060101010101" pitchFamily="49" charset="-122"/>
              </a:rPr>
              <a:t>：</a:t>
            </a:r>
          </a:p>
        </p:txBody>
      </p:sp>
    </p:spTree>
    <p:extLst>
      <p:ext uri="{BB962C8B-B14F-4D97-AF65-F5344CB8AC3E}">
        <p14:creationId xmlns:p14="http://schemas.microsoft.com/office/powerpoint/2010/main" val="3216305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内容占位符 9"/>
          <p:cNvSpPr>
            <a:spLocks noGrp="1"/>
          </p:cNvSpPr>
          <p:nvPr>
            <p:ph sz="half" idx="2"/>
          </p:nvPr>
        </p:nvSpPr>
        <p:spPr>
          <a:xfrm>
            <a:off x="-6288" y="1628800"/>
            <a:ext cx="2850096" cy="4536503"/>
          </a:xfrm>
        </p:spPr>
        <p:txBody>
          <a:bodyPr vert="horz" lIns="91440" tIns="45720" rIns="91440" bIns="45720" rtlCol="0">
            <a:noAutofit/>
          </a:bodyPr>
          <a:lstStyle/>
          <a:p>
            <a:pPr marL="0" indent="0">
              <a:buClr>
                <a:srgbClr val="00B050"/>
              </a:buClr>
              <a:buNone/>
            </a:pPr>
            <a:r>
              <a:rPr lang="en-US" altLang="zh-CN" sz="1800" b="1" dirty="0">
                <a:solidFill>
                  <a:srgbClr val="0D0D8F"/>
                </a:solidFill>
                <a:latin typeface="幼圆" panose="02010509060101010101" pitchFamily="49" charset="-122"/>
                <a:ea typeface="幼圆" panose="02010509060101010101" pitchFamily="49" charset="-122"/>
              </a:rPr>
              <a:t>ROC</a:t>
            </a:r>
            <a:r>
              <a:rPr altLang="en-US" sz="1800" b="1" dirty="0">
                <a:solidFill>
                  <a:srgbClr val="0D0D8F"/>
                </a:solidFill>
                <a:latin typeface="幼圆" panose="02010509060101010101" pitchFamily="49" charset="-122"/>
                <a:ea typeface="幼圆" panose="02010509060101010101" pitchFamily="49" charset="-122"/>
              </a:rPr>
              <a:t>曲线和</a:t>
            </a:r>
            <a:r>
              <a:rPr lang="en-US" altLang="zh-CN" sz="1800" b="1" dirty="0">
                <a:solidFill>
                  <a:srgbClr val="0D0D8F"/>
                </a:solidFill>
                <a:latin typeface="幼圆" panose="02010509060101010101" pitchFamily="49" charset="-122"/>
                <a:ea typeface="幼圆" panose="02010509060101010101" pitchFamily="49" charset="-122"/>
              </a:rPr>
              <a:t>Precision-Recall</a:t>
            </a:r>
            <a:r>
              <a:rPr altLang="en-US" sz="1800" b="1" dirty="0">
                <a:solidFill>
                  <a:srgbClr val="0D0D8F"/>
                </a:solidFill>
                <a:latin typeface="幼圆" panose="02010509060101010101" pitchFamily="49" charset="-122"/>
                <a:ea typeface="幼圆" panose="02010509060101010101" pitchFamily="49" charset="-122"/>
              </a:rPr>
              <a:t>曲线的对比：</a:t>
            </a:r>
            <a:endParaRPr lang="en-US" altLang="zh-CN" sz="1800" b="1" dirty="0">
              <a:solidFill>
                <a:srgbClr val="0D0D8F"/>
              </a:solidFill>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en-US" altLang="zh-CN" sz="1800" dirty="0">
                <a:latin typeface="幼圆" panose="02010509060101010101" pitchFamily="49" charset="-122"/>
                <a:ea typeface="幼圆" panose="02010509060101010101" pitchFamily="49" charset="-122"/>
              </a:rPr>
              <a:t>(a)</a:t>
            </a:r>
            <a:r>
              <a:rPr altLang="en-US" sz="1800" dirty="0">
                <a:latin typeface="幼圆" panose="02010509060101010101" pitchFamily="49" charset="-122"/>
                <a:ea typeface="幼圆" panose="02010509060101010101" pitchFamily="49" charset="-122"/>
              </a:rPr>
              <a:t>和</a:t>
            </a:r>
            <a:r>
              <a:rPr lang="en-US" altLang="zh-CN" sz="1800" dirty="0">
                <a:latin typeface="幼圆" panose="02010509060101010101" pitchFamily="49" charset="-122"/>
                <a:ea typeface="幼圆" panose="02010509060101010101" pitchFamily="49" charset="-122"/>
              </a:rPr>
              <a:t>(c)</a:t>
            </a:r>
            <a:r>
              <a:rPr altLang="en-US" sz="1800" dirty="0">
                <a:latin typeface="幼圆" panose="02010509060101010101" pitchFamily="49" charset="-122"/>
                <a:ea typeface="幼圆" panose="02010509060101010101" pitchFamily="49" charset="-122"/>
              </a:rPr>
              <a:t>为</a:t>
            </a:r>
            <a:r>
              <a:rPr lang="en-US" altLang="zh-CN" sz="1800" dirty="0">
                <a:latin typeface="幼圆" panose="02010509060101010101" pitchFamily="49" charset="-122"/>
                <a:ea typeface="幼圆" panose="02010509060101010101" pitchFamily="49" charset="-122"/>
              </a:rPr>
              <a:t>ROC</a:t>
            </a:r>
            <a:r>
              <a:rPr altLang="en-US" sz="1800" dirty="0">
                <a:latin typeface="幼圆" panose="02010509060101010101" pitchFamily="49" charset="-122"/>
                <a:ea typeface="幼圆" panose="02010509060101010101" pitchFamily="49" charset="-122"/>
              </a:rPr>
              <a:t>曲线，</a:t>
            </a:r>
            <a:r>
              <a:rPr lang="en-US" altLang="zh-CN" sz="1800" dirty="0">
                <a:latin typeface="幼圆" panose="02010509060101010101" pitchFamily="49" charset="-122"/>
                <a:ea typeface="幼圆" panose="02010509060101010101" pitchFamily="49" charset="-122"/>
              </a:rPr>
              <a:t>(b)</a:t>
            </a:r>
            <a:r>
              <a:rPr altLang="en-US" sz="1800" dirty="0">
                <a:latin typeface="幼圆" panose="02010509060101010101" pitchFamily="49" charset="-122"/>
                <a:ea typeface="幼圆" panose="02010509060101010101" pitchFamily="49" charset="-122"/>
              </a:rPr>
              <a:t>和</a:t>
            </a:r>
            <a:r>
              <a:rPr lang="en-US" altLang="zh-CN" sz="1800" dirty="0">
                <a:latin typeface="幼圆" panose="02010509060101010101" pitchFamily="49" charset="-122"/>
                <a:ea typeface="幼圆" panose="02010509060101010101" pitchFamily="49" charset="-122"/>
              </a:rPr>
              <a:t>(d)</a:t>
            </a:r>
            <a:r>
              <a:rPr altLang="en-US" sz="1800" dirty="0">
                <a:latin typeface="幼圆" panose="02010509060101010101" pitchFamily="49" charset="-122"/>
                <a:ea typeface="幼圆" panose="02010509060101010101" pitchFamily="49" charset="-122"/>
              </a:rPr>
              <a:t>为</a:t>
            </a:r>
            <a:r>
              <a:rPr lang="en-US" altLang="zh-CN" sz="1800" dirty="0">
                <a:latin typeface="幼圆" panose="02010509060101010101" pitchFamily="49" charset="-122"/>
                <a:ea typeface="幼圆" panose="02010509060101010101" pitchFamily="49" charset="-122"/>
              </a:rPr>
              <a:t>Precision-Recall</a:t>
            </a:r>
            <a:r>
              <a:rPr altLang="en-US" sz="1800" dirty="0">
                <a:latin typeface="幼圆" panose="02010509060101010101" pitchFamily="49" charset="-122"/>
                <a:ea typeface="幼圆" panose="02010509060101010101" pitchFamily="49" charset="-122"/>
              </a:rPr>
              <a:t>曲线。</a:t>
            </a:r>
            <a:endParaRPr lang="en-US" altLang="zh-CN" sz="1800" dirty="0">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en-US" altLang="zh-CN" sz="1800" dirty="0">
                <a:latin typeface="幼圆" panose="02010509060101010101" pitchFamily="49" charset="-122"/>
                <a:ea typeface="幼圆" panose="02010509060101010101" pitchFamily="49" charset="-122"/>
              </a:rPr>
              <a:t>(a)</a:t>
            </a:r>
            <a:r>
              <a:rPr altLang="en-US" sz="1800" dirty="0">
                <a:latin typeface="幼圆" panose="02010509060101010101" pitchFamily="49" charset="-122"/>
                <a:ea typeface="幼圆" panose="02010509060101010101" pitchFamily="49" charset="-122"/>
              </a:rPr>
              <a:t>和</a:t>
            </a:r>
            <a:r>
              <a:rPr lang="en-US" altLang="zh-CN" sz="1800" dirty="0">
                <a:latin typeface="幼圆" panose="02010509060101010101" pitchFamily="49" charset="-122"/>
                <a:ea typeface="幼圆" panose="02010509060101010101" pitchFamily="49" charset="-122"/>
              </a:rPr>
              <a:t>(b)</a:t>
            </a:r>
            <a:r>
              <a:rPr altLang="en-US" sz="1800" dirty="0">
                <a:latin typeface="幼圆" panose="02010509060101010101" pitchFamily="49" charset="-122"/>
                <a:ea typeface="幼圆" panose="02010509060101010101" pitchFamily="49" charset="-122"/>
              </a:rPr>
              <a:t>展示的是分类其在原始测试集（正负样本分布平衡）的结果，</a:t>
            </a:r>
            <a:r>
              <a:rPr lang="en-US" altLang="zh-CN" sz="1800" dirty="0">
                <a:latin typeface="幼圆" panose="02010509060101010101" pitchFamily="49" charset="-122"/>
                <a:ea typeface="幼圆" panose="02010509060101010101" pitchFamily="49" charset="-122"/>
              </a:rPr>
              <a:t>(c)</a:t>
            </a:r>
            <a:r>
              <a:rPr altLang="en-US" sz="1800" dirty="0">
                <a:latin typeface="幼圆" panose="02010509060101010101" pitchFamily="49" charset="-122"/>
                <a:ea typeface="幼圆" panose="02010509060101010101" pitchFamily="49" charset="-122"/>
              </a:rPr>
              <a:t>和</a:t>
            </a:r>
            <a:r>
              <a:rPr lang="en-US" altLang="zh-CN" sz="1800" dirty="0">
                <a:latin typeface="幼圆" panose="02010509060101010101" pitchFamily="49" charset="-122"/>
                <a:ea typeface="幼圆" panose="02010509060101010101" pitchFamily="49" charset="-122"/>
              </a:rPr>
              <a:t>(d)</a:t>
            </a:r>
            <a:r>
              <a:rPr altLang="en-US" sz="1800" dirty="0">
                <a:latin typeface="幼圆" panose="02010509060101010101" pitchFamily="49" charset="-122"/>
                <a:ea typeface="幼圆" panose="02010509060101010101" pitchFamily="49" charset="-122"/>
              </a:rPr>
              <a:t>是将测试集中负样本的数量增加到原来的</a:t>
            </a:r>
            <a:r>
              <a:rPr lang="en-US" altLang="zh-CN" sz="1800" dirty="0">
                <a:latin typeface="幼圆" panose="02010509060101010101" pitchFamily="49" charset="-122"/>
                <a:ea typeface="幼圆" panose="02010509060101010101" pitchFamily="49" charset="-122"/>
              </a:rPr>
              <a:t>10</a:t>
            </a:r>
            <a:r>
              <a:rPr altLang="en-US" sz="1800" dirty="0">
                <a:latin typeface="幼圆" panose="02010509060101010101" pitchFamily="49" charset="-122"/>
                <a:ea typeface="幼圆" panose="02010509060101010101" pitchFamily="49" charset="-122"/>
              </a:rPr>
              <a:t>倍后，分类器的结果。可以明显的看出，</a:t>
            </a:r>
            <a:r>
              <a:rPr lang="en-US" altLang="zh-CN" sz="1800" dirty="0">
                <a:latin typeface="幼圆" panose="02010509060101010101" pitchFamily="49" charset="-122"/>
                <a:ea typeface="幼圆" panose="02010509060101010101" pitchFamily="49" charset="-122"/>
              </a:rPr>
              <a:t>ROC</a:t>
            </a:r>
            <a:r>
              <a:rPr altLang="en-US" sz="1800" dirty="0">
                <a:latin typeface="幼圆" panose="02010509060101010101" pitchFamily="49" charset="-122"/>
                <a:ea typeface="幼圆" panose="02010509060101010101" pitchFamily="49" charset="-122"/>
              </a:rPr>
              <a:t>曲线基本保持原貌，而</a:t>
            </a:r>
            <a:r>
              <a:rPr lang="en-US" altLang="zh-CN" sz="1800" dirty="0">
                <a:latin typeface="幼圆" panose="02010509060101010101" pitchFamily="49" charset="-122"/>
                <a:ea typeface="幼圆" panose="02010509060101010101" pitchFamily="49" charset="-122"/>
              </a:rPr>
              <a:t>Precision-Recall</a:t>
            </a:r>
            <a:r>
              <a:rPr altLang="en-US" sz="1800" dirty="0">
                <a:latin typeface="幼圆" panose="02010509060101010101" pitchFamily="49" charset="-122"/>
                <a:ea typeface="幼圆" panose="02010509060101010101" pitchFamily="49" charset="-122"/>
              </a:rPr>
              <a:t>曲线则变化较大</a:t>
            </a:r>
          </a:p>
        </p:txBody>
      </p:sp>
      <p:pic>
        <p:nvPicPr>
          <p:cNvPr id="6861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107848"/>
            <a:ext cx="5760640" cy="557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8069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-ROC</a:t>
            </a:r>
            <a:r>
              <a:rPr lang="zh-CN" altLang="en-US" dirty="0">
                <a:latin typeface="幼圆" panose="02010509060101010101" pitchFamily="49" charset="-122"/>
                <a:ea typeface="幼圆" panose="02010509060101010101" pitchFamily="49" charset="-122"/>
              </a:rPr>
              <a:t>曲线绘制</a:t>
            </a:r>
          </a:p>
        </p:txBody>
      </p:sp>
      <p:sp>
        <p:nvSpPr>
          <p:cNvPr id="13" name="内容占位符 2"/>
          <p:cNvSpPr txBox="1">
            <a:spLocks/>
          </p:cNvSpPr>
          <p:nvPr/>
        </p:nvSpPr>
        <p:spPr>
          <a:xfrm>
            <a:off x="851702" y="1415947"/>
            <a:ext cx="7951355" cy="316619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en-US" altLang="zh-CN" sz="2400" b="1" dirty="0">
                <a:solidFill>
                  <a:srgbClr val="0000FF"/>
                </a:solidFill>
                <a:latin typeface="幼圆" panose="02010509060101010101" pitchFamily="49" charset="-122"/>
              </a:rPr>
              <a:t>ROC</a:t>
            </a:r>
            <a:r>
              <a:rPr lang="zh-CN" altLang="en-US" sz="2400" b="1" dirty="0">
                <a:solidFill>
                  <a:srgbClr val="0000FF"/>
                </a:solidFill>
                <a:latin typeface="幼圆" panose="02010509060101010101" pitchFamily="49" charset="-122"/>
              </a:rPr>
              <a:t>曲线：</a:t>
            </a:r>
            <a:r>
              <a:rPr lang="zh-CN" altLang="en-US" dirty="0">
                <a:latin typeface="幼圆" panose="02010509060101010101" pitchFamily="49" charset="-122"/>
              </a:rPr>
              <a:t>类似</a:t>
            </a:r>
            <a:r>
              <a:rPr lang="en-US" altLang="zh-CN" dirty="0">
                <a:latin typeface="幼圆" panose="02010509060101010101" pitchFamily="49" charset="-122"/>
              </a:rPr>
              <a:t>P-R</a:t>
            </a:r>
            <a:r>
              <a:rPr lang="zh-CN" altLang="en-US" dirty="0">
                <a:latin typeface="幼圆" panose="02010509060101010101" pitchFamily="49" charset="-122"/>
              </a:rPr>
              <a:t>曲线，根据学习器的预测结果对样例排序，并逐个作为正例进行预测，以“</a:t>
            </a:r>
            <a:r>
              <a:rPr lang="zh-CN" altLang="en-US" dirty="0">
                <a:solidFill>
                  <a:srgbClr val="0000FF"/>
                </a:solidFill>
                <a:latin typeface="幼圆" panose="02010509060101010101" pitchFamily="49" charset="-122"/>
              </a:rPr>
              <a:t>假正例率</a:t>
            </a:r>
            <a:r>
              <a:rPr lang="zh-CN" altLang="en-US" dirty="0">
                <a:latin typeface="幼圆" panose="02010509060101010101" pitchFamily="49" charset="-122"/>
              </a:rPr>
              <a:t>”为横轴，“</a:t>
            </a:r>
            <a:r>
              <a:rPr lang="zh-CN" altLang="en-US" dirty="0">
                <a:solidFill>
                  <a:srgbClr val="0000FF"/>
                </a:solidFill>
                <a:latin typeface="幼圆" panose="02010509060101010101" pitchFamily="49" charset="-122"/>
              </a:rPr>
              <a:t>真正例率</a:t>
            </a:r>
            <a:r>
              <a:rPr lang="zh-CN" altLang="en-US" dirty="0">
                <a:latin typeface="幼圆" panose="02010509060101010101" pitchFamily="49" charset="-122"/>
              </a:rPr>
              <a:t>”为纵轴可得到</a:t>
            </a:r>
            <a:r>
              <a:rPr lang="en-US" altLang="zh-CN" b="1" dirty="0">
                <a:latin typeface="幼圆" panose="02010509060101010101" pitchFamily="49" charset="-122"/>
              </a:rPr>
              <a:t>ROC</a:t>
            </a:r>
            <a:r>
              <a:rPr lang="zh-CN" altLang="en-US" b="1" dirty="0">
                <a:latin typeface="幼圆" panose="02010509060101010101" pitchFamily="49" charset="-122"/>
              </a:rPr>
              <a:t>曲线</a:t>
            </a:r>
            <a:r>
              <a:rPr lang="en-US" altLang="zh-CN" dirty="0">
                <a:latin typeface="幼圆" panose="02010509060101010101" pitchFamily="49" charset="-122"/>
              </a:rPr>
              <a:t>,</a:t>
            </a:r>
            <a:r>
              <a:rPr lang="zh-CN" altLang="en-US" dirty="0">
                <a:latin typeface="幼圆" panose="02010509060101010101" pitchFamily="49" charset="-122"/>
              </a:rPr>
              <a:t>全称“</a:t>
            </a:r>
            <a:r>
              <a:rPr lang="zh-CN" altLang="en-US" b="1" dirty="0">
                <a:latin typeface="幼圆" panose="02010509060101010101" pitchFamily="49" charset="-122"/>
              </a:rPr>
              <a:t>受试者工作特征</a:t>
            </a:r>
            <a:r>
              <a:rPr lang="en-US" altLang="zh-CN" dirty="0">
                <a:latin typeface="幼圆" panose="02010509060101010101" pitchFamily="49" charset="-122"/>
              </a:rPr>
              <a:t>”.</a:t>
            </a:r>
          </a:p>
          <a:p>
            <a:pPr marL="800100" lvl="1" indent="-342900">
              <a:buClr>
                <a:srgbClr val="00B050"/>
              </a:buClr>
              <a:buFont typeface="Wingdings" panose="05000000000000000000" pitchFamily="2" charset="2"/>
              <a:buChar char="p"/>
            </a:pPr>
            <a:r>
              <a:rPr lang="zh-CN" altLang="en-US" b="1" dirty="0">
                <a:latin typeface="幼圆" panose="02010509060101010101" pitchFamily="49" charset="-122"/>
              </a:rPr>
              <a:t>计算公式</a:t>
            </a:r>
            <a:r>
              <a:rPr lang="zh-CN" altLang="en-US" dirty="0">
                <a:latin typeface="幼圆" panose="02010509060101010101" pitchFamily="49" charset="-122"/>
              </a:rPr>
              <a:t>：</a:t>
            </a:r>
            <a:endParaRPr lang="en-US" altLang="zh-CN" dirty="0">
              <a:latin typeface="幼圆" panose="02010509060101010101" pitchFamily="49" charset="-122"/>
            </a:endParaRPr>
          </a:p>
          <a:p>
            <a:pPr marL="457200" lvl="1" indent="0">
              <a:buClr>
                <a:srgbClr val="00B050"/>
              </a:buClr>
              <a:buNone/>
            </a:pPr>
            <a:r>
              <a:rPr lang="zh-CN" altLang="en-US" dirty="0">
                <a:solidFill>
                  <a:srgbClr val="0000FF"/>
                </a:solidFill>
                <a:latin typeface="幼圆" panose="02010509060101010101" pitchFamily="49" charset="-122"/>
              </a:rPr>
              <a:t>真正例率</a:t>
            </a:r>
            <a:r>
              <a:rPr lang="en-US" altLang="zh-CN" dirty="0">
                <a:solidFill>
                  <a:srgbClr val="0000FF"/>
                </a:solidFill>
                <a:latin typeface="幼圆" panose="02010509060101010101" pitchFamily="49" charset="-122"/>
              </a:rPr>
              <a:t>	TPR = (</a:t>
            </a:r>
            <a:r>
              <a:rPr lang="zh-CN" altLang="en-US" dirty="0">
                <a:solidFill>
                  <a:srgbClr val="0000FF"/>
                </a:solidFill>
                <a:latin typeface="幼圆" panose="02010509060101010101" pitchFamily="49" charset="-122"/>
              </a:rPr>
              <a:t>真实正例</a:t>
            </a:r>
            <a:r>
              <a:rPr lang="en-US" altLang="zh-CN" dirty="0">
                <a:solidFill>
                  <a:srgbClr val="0000FF"/>
                </a:solidFill>
                <a:latin typeface="幼圆" panose="02010509060101010101" pitchFamily="49" charset="-122"/>
              </a:rPr>
              <a:t>&amp;</a:t>
            </a:r>
            <a:r>
              <a:rPr lang="zh-CN" altLang="en-US" dirty="0">
                <a:solidFill>
                  <a:srgbClr val="0000FF"/>
                </a:solidFill>
                <a:latin typeface="幼圆" panose="02010509060101010101" pitchFamily="49" charset="-122"/>
              </a:rPr>
              <a:t>预判正例</a:t>
            </a:r>
            <a:r>
              <a:rPr lang="en-US" altLang="zh-CN" dirty="0">
                <a:solidFill>
                  <a:srgbClr val="0000FF"/>
                </a:solidFill>
                <a:latin typeface="幼圆" panose="02010509060101010101" pitchFamily="49" charset="-122"/>
              </a:rPr>
              <a:t>)</a:t>
            </a:r>
            <a:r>
              <a:rPr lang="zh-CN" altLang="en-US" dirty="0">
                <a:solidFill>
                  <a:srgbClr val="0000FF"/>
                </a:solidFill>
                <a:latin typeface="幼圆" panose="02010509060101010101" pitchFamily="49" charset="-122"/>
              </a:rPr>
              <a:t>数</a:t>
            </a:r>
            <a:r>
              <a:rPr lang="en-US" altLang="zh-CN" dirty="0">
                <a:solidFill>
                  <a:srgbClr val="0000FF"/>
                </a:solidFill>
                <a:latin typeface="幼圆" panose="02010509060101010101" pitchFamily="49" charset="-122"/>
              </a:rPr>
              <a:t>/</a:t>
            </a:r>
            <a:r>
              <a:rPr lang="zh-CN" altLang="en-US" dirty="0">
                <a:solidFill>
                  <a:srgbClr val="0000FF"/>
                </a:solidFill>
                <a:latin typeface="幼圆" panose="02010509060101010101" pitchFamily="49" charset="-122"/>
              </a:rPr>
              <a:t>真实正例数</a:t>
            </a:r>
            <a:endParaRPr lang="en-US" altLang="zh-CN" dirty="0">
              <a:solidFill>
                <a:srgbClr val="0000FF"/>
              </a:solidFill>
              <a:latin typeface="幼圆" panose="02010509060101010101" pitchFamily="49" charset="-122"/>
            </a:endParaRPr>
          </a:p>
          <a:p>
            <a:pPr marL="457200" lvl="1" indent="0">
              <a:buClr>
                <a:srgbClr val="00B050"/>
              </a:buClr>
              <a:buNone/>
            </a:pPr>
            <a:r>
              <a:rPr lang="en-US" altLang="zh-CN" dirty="0">
                <a:solidFill>
                  <a:srgbClr val="0000FF"/>
                </a:solidFill>
                <a:latin typeface="幼圆" panose="02010509060101010101" pitchFamily="49" charset="-122"/>
              </a:rPr>
              <a:t>		TPR = TP/(TP+FN)		</a:t>
            </a:r>
            <a:r>
              <a:rPr lang="zh-CN" altLang="en-US" dirty="0">
                <a:solidFill>
                  <a:srgbClr val="0000FF"/>
                </a:solidFill>
                <a:latin typeface="幼圆" panose="02010509060101010101" pitchFamily="49" charset="-122"/>
              </a:rPr>
              <a:t>正确</a:t>
            </a:r>
            <a:endParaRPr lang="en-US" altLang="zh-CN" dirty="0">
              <a:solidFill>
                <a:srgbClr val="0000FF"/>
              </a:solidFill>
              <a:latin typeface="幼圆" panose="02010509060101010101" pitchFamily="49" charset="-122"/>
            </a:endParaRPr>
          </a:p>
          <a:p>
            <a:pPr marL="457200" lvl="1" indent="0">
              <a:buClr>
                <a:srgbClr val="00B050"/>
              </a:buClr>
              <a:buNone/>
            </a:pPr>
            <a:r>
              <a:rPr lang="zh-CN" altLang="en-US" dirty="0">
                <a:solidFill>
                  <a:srgbClr val="0000FF"/>
                </a:solidFill>
                <a:latin typeface="幼圆" panose="02010509060101010101" pitchFamily="49" charset="-122"/>
              </a:rPr>
              <a:t>假正例率</a:t>
            </a:r>
            <a:r>
              <a:rPr lang="en-US" altLang="zh-CN" dirty="0">
                <a:solidFill>
                  <a:srgbClr val="0000FF"/>
                </a:solidFill>
                <a:latin typeface="幼圆" panose="02010509060101010101" pitchFamily="49" charset="-122"/>
              </a:rPr>
              <a:t>	FPR = (</a:t>
            </a:r>
            <a:r>
              <a:rPr lang="zh-CN" altLang="en-US" dirty="0">
                <a:solidFill>
                  <a:srgbClr val="0000FF"/>
                </a:solidFill>
                <a:latin typeface="幼圆" panose="02010509060101010101" pitchFamily="49" charset="-122"/>
              </a:rPr>
              <a:t>真实反例</a:t>
            </a:r>
            <a:r>
              <a:rPr lang="en-US" altLang="zh-CN" dirty="0">
                <a:solidFill>
                  <a:srgbClr val="0000FF"/>
                </a:solidFill>
                <a:latin typeface="幼圆" panose="02010509060101010101" pitchFamily="49" charset="-122"/>
              </a:rPr>
              <a:t>&amp;</a:t>
            </a:r>
            <a:r>
              <a:rPr lang="zh-CN" altLang="en-US" dirty="0">
                <a:solidFill>
                  <a:srgbClr val="0000FF"/>
                </a:solidFill>
                <a:latin typeface="幼圆" panose="02010509060101010101" pitchFamily="49" charset="-122"/>
              </a:rPr>
              <a:t>预判正例</a:t>
            </a:r>
            <a:r>
              <a:rPr lang="en-US" altLang="zh-CN" dirty="0">
                <a:solidFill>
                  <a:srgbClr val="0000FF"/>
                </a:solidFill>
                <a:latin typeface="幼圆" panose="02010509060101010101" pitchFamily="49" charset="-122"/>
              </a:rPr>
              <a:t>)</a:t>
            </a:r>
            <a:r>
              <a:rPr lang="zh-CN" altLang="en-US" dirty="0">
                <a:solidFill>
                  <a:srgbClr val="0000FF"/>
                </a:solidFill>
                <a:latin typeface="幼圆" panose="02010509060101010101" pitchFamily="49" charset="-122"/>
              </a:rPr>
              <a:t>数</a:t>
            </a:r>
            <a:r>
              <a:rPr lang="en-US" altLang="zh-CN" dirty="0">
                <a:solidFill>
                  <a:srgbClr val="0000FF"/>
                </a:solidFill>
                <a:latin typeface="幼圆" panose="02010509060101010101" pitchFamily="49" charset="-122"/>
              </a:rPr>
              <a:t>/</a:t>
            </a:r>
            <a:r>
              <a:rPr lang="zh-CN" altLang="en-US" dirty="0">
                <a:solidFill>
                  <a:srgbClr val="0000FF"/>
                </a:solidFill>
                <a:latin typeface="幼圆" panose="02010509060101010101" pitchFamily="49" charset="-122"/>
              </a:rPr>
              <a:t>真实反例数</a:t>
            </a:r>
            <a:endParaRPr lang="en-US" altLang="zh-CN" dirty="0">
              <a:solidFill>
                <a:srgbClr val="0000FF"/>
              </a:solidFill>
              <a:latin typeface="幼圆" panose="02010509060101010101" pitchFamily="49" charset="-122"/>
            </a:endParaRPr>
          </a:p>
          <a:p>
            <a:pPr marL="457200" lvl="1" indent="0">
              <a:buClr>
                <a:srgbClr val="00B050"/>
              </a:buClr>
              <a:buNone/>
            </a:pPr>
            <a:r>
              <a:rPr lang="en-US" altLang="zh-CN" dirty="0">
                <a:solidFill>
                  <a:srgbClr val="0000FF"/>
                </a:solidFill>
                <a:latin typeface="幼圆" panose="02010509060101010101" pitchFamily="49" charset="-122"/>
              </a:rPr>
              <a:t>		FPR =  FP/(TN+FP)		</a:t>
            </a:r>
            <a:r>
              <a:rPr lang="zh-CN" altLang="en-US" dirty="0">
                <a:solidFill>
                  <a:srgbClr val="0000FF"/>
                </a:solidFill>
                <a:latin typeface="幼圆" panose="02010509060101010101" pitchFamily="49" charset="-122"/>
              </a:rPr>
              <a:t>错误</a:t>
            </a:r>
            <a:endParaRPr lang="en-US" altLang="zh-CN" dirty="0">
              <a:latin typeface="幼圆" panose="02010509060101010101" pitchFamily="49" charset="-122"/>
            </a:endParaRPr>
          </a:p>
          <a:p>
            <a:pPr marL="800100" lvl="1" indent="-342900">
              <a:buClr>
                <a:srgbClr val="00B050"/>
              </a:buClr>
              <a:buFont typeface="Wingdings" panose="05000000000000000000" pitchFamily="2" charset="2"/>
              <a:buChar char="p"/>
            </a:pPr>
            <a:endParaRPr lang="zh-CN" altLang="en-US" dirty="0">
              <a:latin typeface="幼圆" panose="02010509060101010101" pitchFamily="49" charset="-122"/>
            </a:endParaRP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pic>
        <p:nvPicPr>
          <p:cNvPr id="1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359965"/>
            <a:ext cx="4831241"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59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79697"/>
            <a:ext cx="8229600" cy="1143000"/>
          </a:xfrm>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-ROC</a:t>
            </a:r>
            <a:r>
              <a:rPr lang="zh-CN" altLang="en-US" dirty="0">
                <a:latin typeface="幼圆" panose="02010509060101010101" pitchFamily="49" charset="-122"/>
                <a:ea typeface="幼圆" panose="02010509060101010101" pitchFamily="49" charset="-122"/>
              </a:rPr>
              <a:t>曲线绘制</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grpSp>
        <p:nvGrpSpPr>
          <p:cNvPr id="3" name="组合 2"/>
          <p:cNvGrpSpPr/>
          <p:nvPr/>
        </p:nvGrpSpPr>
        <p:grpSpPr>
          <a:xfrm>
            <a:off x="323528" y="1916832"/>
            <a:ext cx="8157592" cy="1872208"/>
            <a:chOff x="342595" y="-486682"/>
            <a:chExt cx="6973210" cy="1204555"/>
          </a:xfrm>
        </p:grpSpPr>
        <p:sp>
          <p:nvSpPr>
            <p:cNvPr id="7" name="内容占位符 2"/>
            <p:cNvSpPr txBox="1">
              <a:spLocks/>
            </p:cNvSpPr>
            <p:nvPr/>
          </p:nvSpPr>
          <p:spPr>
            <a:xfrm>
              <a:off x="342595" y="-486682"/>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en-US" altLang="zh-CN" b="1" dirty="0">
                  <a:solidFill>
                    <a:srgbClr val="0000FF"/>
                  </a:solidFill>
                  <a:latin typeface="幼圆" panose="02010509060101010101" pitchFamily="49" charset="-122"/>
                </a:rPr>
                <a:t>ROC</a:t>
              </a:r>
              <a:r>
                <a:rPr lang="zh-CN" altLang="en-US" b="1" dirty="0">
                  <a:solidFill>
                    <a:srgbClr val="0000FF"/>
                  </a:solidFill>
                  <a:latin typeface="幼圆" panose="02010509060101010101" pitchFamily="49" charset="-122"/>
                </a:rPr>
                <a:t>图的绘制</a:t>
              </a:r>
              <a:r>
                <a:rPr lang="zh-CN" altLang="en-US" dirty="0">
                  <a:latin typeface="幼圆" panose="02010509060101010101" pitchFamily="49" charset="-122"/>
                </a:rPr>
                <a:t>：给定    个正例和    个负例，根据学习器预测结果对样例进行排序，将分类阈值设为每个样例的预测值，当前标记点坐标为    </a:t>
              </a:r>
              <a:r>
                <a:rPr lang="en-US" altLang="zh-CN" dirty="0">
                  <a:latin typeface="幼圆" panose="02010509060101010101" pitchFamily="49" charset="-122"/>
                </a:rPr>
                <a:t>,</a:t>
              </a:r>
              <a:r>
                <a:rPr lang="zh-CN" altLang="en-US" dirty="0">
                  <a:latin typeface="幼圆" panose="02010509060101010101" pitchFamily="49" charset="-122"/>
                </a:rPr>
                <a:t>当前若为真正例，则对应标记点的坐标为        </a:t>
              </a:r>
              <a:r>
                <a:rPr lang="en-US" altLang="zh-CN" dirty="0">
                  <a:latin typeface="幼圆" panose="02010509060101010101" pitchFamily="49" charset="-122"/>
                </a:rPr>
                <a:t>;</a:t>
              </a:r>
              <a:r>
                <a:rPr lang="zh-CN" altLang="en-US" dirty="0">
                  <a:latin typeface="幼圆" panose="02010509060101010101" pitchFamily="49" charset="-122"/>
                </a:rPr>
                <a:t>当前若为假正例，则对应标记点的坐标为         </a:t>
              </a:r>
              <a:r>
                <a:rPr lang="en-US" altLang="zh-CN" dirty="0">
                  <a:latin typeface="幼圆" panose="02010509060101010101" pitchFamily="49" charset="-122"/>
                </a:rPr>
                <a:t>,</a:t>
              </a:r>
              <a:r>
                <a:rPr lang="zh-CN" altLang="en-US" dirty="0">
                  <a:latin typeface="幼圆" panose="02010509060101010101" pitchFamily="49" charset="-122"/>
                </a:rPr>
                <a:t>然后用线段连接相邻点</a:t>
              </a:r>
              <a:r>
                <a:rPr lang="en-US" altLang="zh-CN" dirty="0">
                  <a:latin typeface="幼圆" panose="02010509060101010101" pitchFamily="49" charset="-122"/>
                </a:rPr>
                <a:t>.</a:t>
              </a:r>
              <a:endParaRPr lang="zh-CN" altLang="en-US" dirty="0">
                <a:latin typeface="幼圆" panose="02010509060101010101" pitchFamily="49"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835" y="-404756"/>
              <a:ext cx="430873" cy="26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008" y="-409079"/>
              <a:ext cx="397885" cy="20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855" y="186347"/>
              <a:ext cx="473869" cy="23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448" y="482072"/>
              <a:ext cx="861747" cy="235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04716" y="453694"/>
              <a:ext cx="965506" cy="2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4264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性能度量</a:t>
            </a:r>
            <a:r>
              <a:rPr lang="en-US" altLang="zh-CN" dirty="0">
                <a:latin typeface="幼圆" panose="02010509060101010101" pitchFamily="49" charset="-122"/>
                <a:ea typeface="幼圆" panose="02010509060101010101" pitchFamily="49" charset="-122"/>
              </a:rPr>
              <a:t>-</a:t>
            </a:r>
            <a:r>
              <a:rPr lang="zh-CN" altLang="en-US" dirty="0">
                <a:solidFill>
                  <a:srgbClr val="0000FF"/>
                </a:solidFill>
                <a:latin typeface="幼圆" panose="02010509060101010101" pitchFamily="49" charset="-122"/>
                <a:ea typeface="幼圆" panose="02010509060101010101" pitchFamily="49" charset="-122"/>
              </a:rPr>
              <a:t>真假正例纠结</a:t>
            </a:r>
          </a:p>
        </p:txBody>
      </p:sp>
      <p:sp>
        <p:nvSpPr>
          <p:cNvPr id="13" name="内容占位符 2"/>
          <p:cNvSpPr txBox="1">
            <a:spLocks/>
          </p:cNvSpPr>
          <p:nvPr/>
        </p:nvSpPr>
        <p:spPr>
          <a:xfrm>
            <a:off x="766992" y="1486946"/>
            <a:ext cx="7919807" cy="1293981"/>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solidFill>
                  <a:srgbClr val="0000FF"/>
                </a:solidFill>
                <a:latin typeface="幼圆" panose="02010509060101010101" pitchFamily="49" charset="-122"/>
              </a:rPr>
              <a:t>学习器的优劣</a:t>
            </a:r>
            <a:r>
              <a:rPr lang="zh-CN" altLang="en-US" dirty="0">
                <a:latin typeface="幼圆" panose="02010509060101010101" pitchFamily="49" charset="-122"/>
              </a:rPr>
              <a:t>：若某个学习器的</a:t>
            </a:r>
            <a:r>
              <a:rPr lang="en-US" altLang="zh-CN" dirty="0">
                <a:latin typeface="幼圆" panose="02010509060101010101" pitchFamily="49" charset="-122"/>
              </a:rPr>
              <a:t>ROC</a:t>
            </a:r>
            <a:r>
              <a:rPr lang="zh-CN" altLang="en-US" dirty="0">
                <a:latin typeface="幼圆" panose="02010509060101010101" pitchFamily="49" charset="-122"/>
              </a:rPr>
              <a:t>曲线被另一个学习器的曲线“包住”，则后者性能优于前者；</a:t>
            </a:r>
            <a:endParaRPr lang="en-US" altLang="zh-CN" dirty="0">
              <a:latin typeface="幼圆" panose="02010509060101010101" pitchFamily="49" charset="-122"/>
            </a:endParaRPr>
          </a:p>
          <a:p>
            <a:pPr marL="800100" lvl="1" indent="-342900">
              <a:buClr>
                <a:srgbClr val="00B050"/>
              </a:buClr>
              <a:buFont typeface="Wingdings" panose="05000000000000000000" pitchFamily="2" charset="2"/>
              <a:buChar char="p"/>
            </a:pPr>
            <a:r>
              <a:rPr lang="en-US" altLang="zh-CN" sz="2400" b="1" dirty="0">
                <a:latin typeface="幼圆" panose="02010509060101010101" pitchFamily="49" charset="-122"/>
              </a:rPr>
              <a:t>AUC</a:t>
            </a:r>
            <a:r>
              <a:rPr lang="zh-CN" altLang="en-US" sz="2400" b="1" dirty="0">
                <a:latin typeface="幼圆" panose="02010509060101010101" pitchFamily="49" charset="-122"/>
              </a:rPr>
              <a:t>值</a:t>
            </a:r>
            <a:r>
              <a:rPr lang="zh-CN" altLang="en-US" sz="2400" dirty="0">
                <a:latin typeface="幼圆" panose="02010509060101010101" pitchFamily="49" charset="-122"/>
              </a:rPr>
              <a:t>：</a:t>
            </a:r>
            <a:r>
              <a:rPr lang="zh-CN" altLang="en-US" dirty="0">
                <a:latin typeface="幼圆" panose="02010509060101010101" pitchFamily="49" charset="-122"/>
              </a:rPr>
              <a:t>否则如果曲线交叉，可以根据</a:t>
            </a:r>
            <a:r>
              <a:rPr lang="en-US" altLang="zh-CN" dirty="0">
                <a:latin typeface="幼圆" panose="02010509060101010101" pitchFamily="49" charset="-122"/>
              </a:rPr>
              <a:t>ROC</a:t>
            </a:r>
            <a:r>
              <a:rPr lang="zh-CN" altLang="en-US" b="1" dirty="0">
                <a:solidFill>
                  <a:srgbClr val="0000FF"/>
                </a:solidFill>
                <a:latin typeface="幼圆" panose="02010509060101010101" pitchFamily="49" charset="-122"/>
              </a:rPr>
              <a:t>曲线下面积</a:t>
            </a:r>
            <a:r>
              <a:rPr lang="zh-CN" altLang="en-US" dirty="0">
                <a:latin typeface="幼圆" panose="02010509060101010101" pitchFamily="49" charset="-122"/>
              </a:rPr>
              <a:t>大小进行比较，也即</a:t>
            </a:r>
            <a:r>
              <a:rPr lang="en-US" altLang="zh-CN" dirty="0">
                <a:latin typeface="幼圆" panose="02010509060101010101" pitchFamily="49" charset="-122"/>
              </a:rPr>
              <a:t>AUC</a:t>
            </a:r>
            <a:r>
              <a:rPr lang="zh-CN" altLang="en-US" dirty="0">
                <a:latin typeface="幼圆" panose="02010509060101010101" pitchFamily="49" charset="-122"/>
              </a:rPr>
              <a:t>值</a:t>
            </a:r>
            <a:r>
              <a:rPr lang="en-US" altLang="zh-CN" dirty="0">
                <a:latin typeface="幼圆" panose="02010509060101010101" pitchFamily="49" charset="-122"/>
              </a:rPr>
              <a:t>.</a:t>
            </a:r>
            <a:endParaRPr lang="zh-CN" altLang="en-US" dirty="0">
              <a:latin typeface="幼圆" panose="02010509060101010101" pitchFamily="49" charset="-122"/>
            </a:endParaRPr>
          </a:p>
        </p:txBody>
      </p:sp>
      <p:sp>
        <p:nvSpPr>
          <p:cNvPr id="12" name="内容占位符 2"/>
          <p:cNvSpPr txBox="1">
            <a:spLocks/>
          </p:cNvSpPr>
          <p:nvPr/>
        </p:nvSpPr>
        <p:spPr>
          <a:xfrm>
            <a:off x="4288540" y="3326250"/>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3116491"/>
            <a:ext cx="3165475" cy="31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987142" y="3299342"/>
            <a:ext cx="4585358" cy="2308324"/>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假设</a:t>
            </a:r>
            <a:r>
              <a:rPr lang="en-US" altLang="zh-CN" dirty="0">
                <a:latin typeface="幼圆" panose="02010509060101010101" pitchFamily="49" charset="-122"/>
                <a:ea typeface="幼圆" panose="02010509060101010101" pitchFamily="49" charset="-122"/>
              </a:rPr>
              <a:t>ROC</a:t>
            </a:r>
            <a:r>
              <a:rPr lang="zh-CN" altLang="en-US" dirty="0">
                <a:latin typeface="幼圆" panose="02010509060101010101" pitchFamily="49" charset="-122"/>
                <a:ea typeface="幼圆" panose="02010509060101010101" pitchFamily="49" charset="-122"/>
              </a:rPr>
              <a:t>曲线由</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的点按序连接而形成             ，则：</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AUC</a:t>
            </a:r>
            <a:r>
              <a:rPr lang="zh-CN" altLang="en-US" dirty="0">
                <a:latin typeface="幼圆" panose="02010509060101010101" pitchFamily="49" charset="-122"/>
                <a:ea typeface="幼圆" panose="02010509060101010101" pitchFamily="49" charset="-122"/>
              </a:rPr>
              <a:t>可估算为：</a:t>
            </a:r>
            <a:endParaRPr lang="en-US" altLang="zh-CN" dirty="0">
              <a:latin typeface="幼圆" panose="02010509060101010101" pitchFamily="49" charset="-122"/>
              <a:ea typeface="幼圆" panose="02010509060101010101" pitchFamily="49" charset="-122"/>
            </a:endParaRPr>
          </a:p>
          <a:p>
            <a:endParaRPr lang="en-US" altLang="zh-CN" dirty="0">
              <a:latin typeface="幼圆" panose="02010509060101010101" pitchFamily="49" charset="-122"/>
              <a:ea typeface="幼圆" panose="02010509060101010101" pitchFamily="49" charset="-122"/>
            </a:endParaRPr>
          </a:p>
          <a:p>
            <a:endParaRPr lang="en-US" altLang="zh-CN" dirty="0">
              <a:latin typeface="幼圆" panose="02010509060101010101" pitchFamily="49" charset="-122"/>
              <a:ea typeface="幼圆" panose="02010509060101010101" pitchFamily="49" charset="-122"/>
            </a:endParaRPr>
          </a:p>
          <a:p>
            <a:endParaRPr lang="en-US" altLang="zh-CN" dirty="0">
              <a:latin typeface="幼圆" panose="02010509060101010101" pitchFamily="49" charset="-122"/>
              <a:ea typeface="幼圆" panose="02010509060101010101" pitchFamily="49" charset="-122"/>
            </a:endParaRPr>
          </a:p>
          <a:p>
            <a:pPr algn="ctr"/>
            <a:r>
              <a:rPr lang="en-US" altLang="zh-CN" b="1" dirty="0">
                <a:solidFill>
                  <a:srgbClr val="FF0000"/>
                </a:solidFill>
                <a:latin typeface="幼圆" panose="02010509060101010101" pitchFamily="49" charset="-122"/>
                <a:ea typeface="幼圆" panose="02010509060101010101" pitchFamily="49" charset="-122"/>
              </a:rPr>
              <a:t>AUC</a:t>
            </a:r>
            <a:r>
              <a:rPr lang="zh-CN" altLang="en-US" b="1" dirty="0">
                <a:solidFill>
                  <a:srgbClr val="FF0000"/>
                </a:solidFill>
                <a:latin typeface="幼圆" panose="02010509060101010101" pitchFamily="49" charset="-122"/>
                <a:ea typeface="幼圆" panose="02010509060101010101" pitchFamily="49" charset="-122"/>
              </a:rPr>
              <a:t>衡量了样本预测的排序质量。</a:t>
            </a:r>
            <a:endParaRPr lang="en-US" altLang="zh-CN" b="1" dirty="0">
              <a:solidFill>
                <a:srgbClr val="FF0000"/>
              </a:solidFill>
              <a:latin typeface="幼圆" panose="02010509060101010101" pitchFamily="49" charset="-122"/>
              <a:ea typeface="幼圆" panose="02010509060101010101" pitchFamily="49" charset="-122"/>
            </a:endParaRPr>
          </a:p>
          <a:p>
            <a:endParaRPr lang="zh-CN" altLang="en-US" dirty="0">
              <a:solidFill>
                <a:srgbClr val="FF0000"/>
              </a:solidFill>
              <a:latin typeface="幼圆" panose="02010509060101010101" pitchFamily="49" charset="-122"/>
              <a:ea typeface="幼圆" panose="02010509060101010101" pitchFamily="49" charset="-122"/>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153" y="3406702"/>
            <a:ext cx="2565400" cy="249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715" y="3682149"/>
            <a:ext cx="1519685" cy="22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3133" y="4336725"/>
            <a:ext cx="3153376" cy="599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28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6" end="6"/>
                                            </p:txEl>
                                          </p:spTgt>
                                        </p:tgtEl>
                                        <p:attrNameLst>
                                          <p:attrName>style.visibility</p:attrName>
                                        </p:attrNameLst>
                                      </p:cBhvr>
                                      <p:to>
                                        <p:strVal val="visible"/>
                                      </p:to>
                                    </p:set>
                                    <p:animEffect transition="in" filter="fade">
                                      <p:cBhvr>
                                        <p:cTn id="7" dur="1000"/>
                                        <p:tgtEl>
                                          <p:spTgt spid="14">
                                            <p:txEl>
                                              <p:pRg st="6" end="6"/>
                                            </p:txEl>
                                          </p:spTgt>
                                        </p:tgtEl>
                                      </p:cBhvr>
                                    </p:animEffect>
                                    <p:anim calcmode="lin" valueType="num">
                                      <p:cBhvr>
                                        <p:cTn id="8"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13792"/>
            <a:ext cx="8229600" cy="1143000"/>
          </a:xfrm>
        </p:spPr>
        <p:txBody>
          <a:bodyPr/>
          <a:lstStyle/>
          <a:p>
            <a:r>
              <a:rPr lang="zh-CN" altLang="en-US" dirty="0">
                <a:latin typeface="幼圆" panose="02010509060101010101" pitchFamily="49" charset="-122"/>
                <a:ea typeface="幼圆" panose="02010509060101010101" pitchFamily="49" charset="-122"/>
              </a:rPr>
              <a:t>经验误差与过拟合</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916832"/>
            <a:ext cx="6120680" cy="369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1766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代价敏感错误率</a:t>
            </a:r>
            <a:r>
              <a:rPr lang="en-US" altLang="zh-CN" dirty="0"/>
              <a:t>*</a:t>
            </a:r>
            <a:endParaRPr lang="zh-CN" altLang="en-US" dirty="0"/>
          </a:p>
        </p:txBody>
      </p:sp>
      <p:sp>
        <p:nvSpPr>
          <p:cNvPr id="13" name="内容占位符 2"/>
          <p:cNvSpPr txBox="1">
            <a:spLocks/>
          </p:cNvSpPr>
          <p:nvPr/>
        </p:nvSpPr>
        <p:spPr>
          <a:xfrm>
            <a:off x="766992" y="1486947"/>
            <a:ext cx="8125487" cy="106784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现实任务中不同类型的错误所造成的后果很可能不同，为了权衡不同类型错误所造成的不同损失，可为错误赋予“非均等代价”。</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grpSp>
        <p:nvGrpSpPr>
          <p:cNvPr id="6" name="组合 5"/>
          <p:cNvGrpSpPr/>
          <p:nvPr/>
        </p:nvGrpSpPr>
        <p:grpSpPr>
          <a:xfrm>
            <a:off x="805092" y="2605594"/>
            <a:ext cx="7943371" cy="1200988"/>
            <a:chOff x="805093" y="2605594"/>
            <a:chExt cx="6973210" cy="1200988"/>
          </a:xfrm>
        </p:grpSpPr>
        <p:sp>
          <p:nvSpPr>
            <p:cNvPr id="11" name="内容占位符 2"/>
            <p:cNvSpPr txBox="1">
              <a:spLocks/>
            </p:cNvSpPr>
            <p:nvPr/>
          </p:nvSpPr>
          <p:spPr>
            <a:xfrm>
              <a:off x="805093" y="2605594"/>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以二分类为例，可根据领域知识设定“代价矩阵”，如下表所示，其中      表示将第</a:t>
              </a:r>
              <a:r>
                <a:rPr lang="en-US" altLang="zh-CN" dirty="0">
                  <a:latin typeface="幼圆" panose="02010509060101010101" pitchFamily="49" charset="-122"/>
                </a:rPr>
                <a:t>i</a:t>
              </a:r>
              <a:r>
                <a:rPr lang="zh-CN" altLang="en-US" dirty="0">
                  <a:latin typeface="幼圆" panose="02010509060101010101" pitchFamily="49" charset="-122"/>
                </a:rPr>
                <a:t>类样本预测为第</a:t>
              </a:r>
              <a:r>
                <a:rPr lang="en-US" altLang="zh-CN" dirty="0">
                  <a:latin typeface="幼圆" panose="02010509060101010101" pitchFamily="49" charset="-122"/>
                </a:rPr>
                <a:t>j</a:t>
              </a:r>
              <a:r>
                <a:rPr lang="zh-CN" altLang="en-US" dirty="0">
                  <a:latin typeface="幼圆" panose="02010509060101010101" pitchFamily="49" charset="-122"/>
                </a:rPr>
                <a:t>类样本的代价。损失程度越大，     与      值的差别越大。</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769" y="2946400"/>
              <a:ext cx="623251" cy="25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119" y="3237636"/>
              <a:ext cx="6858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520" y="3212116"/>
              <a:ext cx="6477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
          <p:cNvGrpSpPr/>
          <p:nvPr/>
        </p:nvGrpSpPr>
        <p:grpSpPr>
          <a:xfrm>
            <a:off x="792392" y="3823746"/>
            <a:ext cx="7894407" cy="1764253"/>
            <a:chOff x="792393" y="3823746"/>
            <a:chExt cx="6973210" cy="1764253"/>
          </a:xfrm>
        </p:grpSpPr>
        <p:sp>
          <p:nvSpPr>
            <p:cNvPr id="16" name="内容占位符 2"/>
            <p:cNvSpPr txBox="1">
              <a:spLocks/>
            </p:cNvSpPr>
            <p:nvPr/>
          </p:nvSpPr>
          <p:spPr>
            <a:xfrm>
              <a:off x="792393" y="3823746"/>
              <a:ext cx="6973210" cy="17642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在非均等代价下，不再最小化错误次数，而是最小化“总体代价”，则“代价敏感”错误率相应的为：</a:t>
              </a:r>
            </a:p>
          </p:txBody>
        </p:sp>
        <p:grpSp>
          <p:nvGrpSpPr>
            <p:cNvPr id="3" name="组合 2"/>
            <p:cNvGrpSpPr/>
            <p:nvPr/>
          </p:nvGrpSpPr>
          <p:grpSpPr>
            <a:xfrm>
              <a:off x="1404938" y="4419776"/>
              <a:ext cx="6088062" cy="825324"/>
              <a:chOff x="1328738" y="4254675"/>
              <a:chExt cx="6197158" cy="570497"/>
            </a:xfrm>
          </p:grpSpPr>
          <p:pic>
            <p:nvPicPr>
              <p:cNvPr id="1946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8738" y="4305475"/>
                <a:ext cx="3531302" cy="495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1250" y="4254675"/>
                <a:ext cx="2604646" cy="57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02746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00B050"/>
              </a:buClr>
            </a:pPr>
            <a:r>
              <a:rPr lang="zh-CN" altLang="en-US" dirty="0">
                <a:latin typeface="幼圆" panose="02010509060101010101" pitchFamily="49" charset="-122"/>
                <a:ea typeface="幼圆" panose="02010509060101010101" pitchFamily="49" charset="-122"/>
              </a:rPr>
              <a:t>代价曲线</a:t>
            </a:r>
          </a:p>
        </p:txBody>
      </p:sp>
      <p:sp>
        <p:nvSpPr>
          <p:cNvPr id="13" name="内容占位符 2"/>
          <p:cNvSpPr txBox="1">
            <a:spLocks/>
          </p:cNvSpPr>
          <p:nvPr/>
        </p:nvSpPr>
        <p:spPr>
          <a:xfrm>
            <a:off x="766993" y="14869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在非均等代价下，</a:t>
            </a:r>
            <a:r>
              <a:rPr lang="en-US" altLang="zh-CN" dirty="0">
                <a:latin typeface="幼圆" panose="02010509060101010101" pitchFamily="49" charset="-122"/>
              </a:rPr>
              <a:t>ROC</a:t>
            </a:r>
            <a:r>
              <a:rPr lang="zh-CN" altLang="en-US" dirty="0">
                <a:latin typeface="幼圆" panose="02010509060101010101" pitchFamily="49" charset="-122"/>
              </a:rPr>
              <a:t>曲线不能直接反映出学习器的期望总体代价，而“代价曲线”可以。</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grpSp>
        <p:nvGrpSpPr>
          <p:cNvPr id="4" name="组合 3"/>
          <p:cNvGrpSpPr/>
          <p:nvPr/>
        </p:nvGrpSpPr>
        <p:grpSpPr>
          <a:xfrm>
            <a:off x="805093" y="2605594"/>
            <a:ext cx="7049832" cy="2402478"/>
            <a:chOff x="805093" y="2605594"/>
            <a:chExt cx="7049832" cy="2402478"/>
          </a:xfrm>
        </p:grpSpPr>
        <p:sp>
          <p:nvSpPr>
            <p:cNvPr id="11" name="内容占位符 2"/>
            <p:cNvSpPr txBox="1">
              <a:spLocks/>
            </p:cNvSpPr>
            <p:nvPr/>
          </p:nvSpPr>
          <p:spPr>
            <a:xfrm>
              <a:off x="805093" y="2605594"/>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代价曲线的横轴是取值为</a:t>
              </a:r>
              <a:r>
                <a:rPr lang="en-US" altLang="zh-CN" dirty="0">
                  <a:latin typeface="幼圆" panose="02010509060101010101" pitchFamily="49" charset="-122"/>
                </a:rPr>
                <a:t>[0,1]</a:t>
              </a:r>
              <a:r>
                <a:rPr lang="zh-CN" altLang="en-US" dirty="0">
                  <a:latin typeface="幼圆" panose="02010509060101010101" pitchFamily="49" charset="-122"/>
                </a:rPr>
                <a:t>的正例概率代价</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289" y="3039231"/>
              <a:ext cx="3833066" cy="64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881715" y="3765064"/>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dirty="0">
                  <a:latin typeface="幼圆" panose="02010509060101010101" pitchFamily="49" charset="-122"/>
                </a:rPr>
                <a:t>纵轴是取值为</a:t>
              </a:r>
              <a:r>
                <a:rPr lang="en-US" altLang="zh-CN" dirty="0">
                  <a:latin typeface="幼圆" panose="02010509060101010101" pitchFamily="49" charset="-122"/>
                </a:rPr>
                <a:t>[0,1]</a:t>
              </a:r>
              <a:r>
                <a:rPr lang="zh-CN" altLang="en-US" dirty="0">
                  <a:latin typeface="幼圆" panose="02010509060101010101" pitchFamily="49" charset="-122"/>
                </a:rPr>
                <a:t>的归一化代价</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289" y="4201018"/>
              <a:ext cx="4728552" cy="80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文本框 4">
            <a:extLst>
              <a:ext uri="{FF2B5EF4-FFF2-40B4-BE49-F238E27FC236}">
                <a16:creationId xmlns:a16="http://schemas.microsoft.com/office/drawing/2014/main" id="{5994ADA7-57B1-71E9-2FA6-B473935F02AD}"/>
              </a:ext>
            </a:extLst>
          </p:cNvPr>
          <p:cNvSpPr txBox="1"/>
          <p:nvPr/>
        </p:nvSpPr>
        <p:spPr>
          <a:xfrm>
            <a:off x="1936631" y="5425852"/>
            <a:ext cx="6564842" cy="646331"/>
          </a:xfrm>
          <a:prstGeom prst="rect">
            <a:avLst/>
          </a:prstGeom>
          <a:noFill/>
        </p:spPr>
        <p:txBody>
          <a:bodyPr wrap="square">
            <a:spAutoFit/>
          </a:bodyPr>
          <a:lstStyle/>
          <a:p>
            <a:pPr marL="457200" lvl="1" indent="0">
              <a:buClr>
                <a:srgbClr val="00B050"/>
              </a:buClr>
              <a:buNone/>
            </a:pPr>
            <a:r>
              <a:rPr lang="zh-CN" altLang="en-US" dirty="0">
                <a:solidFill>
                  <a:srgbClr val="0000FF"/>
                </a:solidFill>
                <a:latin typeface="幼圆" panose="02010509060101010101" pitchFamily="49" charset="-122"/>
              </a:rPr>
              <a:t>假正例率</a:t>
            </a:r>
            <a:r>
              <a:rPr lang="en-US" altLang="zh-CN" dirty="0">
                <a:solidFill>
                  <a:srgbClr val="0000FF"/>
                </a:solidFill>
                <a:latin typeface="幼圆" panose="02010509060101010101" pitchFamily="49" charset="-122"/>
              </a:rPr>
              <a:t>	FPR = (</a:t>
            </a:r>
            <a:r>
              <a:rPr lang="zh-CN" altLang="en-US" dirty="0">
                <a:solidFill>
                  <a:srgbClr val="0000FF"/>
                </a:solidFill>
                <a:latin typeface="幼圆" panose="02010509060101010101" pitchFamily="49" charset="-122"/>
              </a:rPr>
              <a:t>真实反例</a:t>
            </a:r>
            <a:r>
              <a:rPr lang="en-US" altLang="zh-CN" dirty="0">
                <a:solidFill>
                  <a:srgbClr val="0000FF"/>
                </a:solidFill>
                <a:latin typeface="幼圆" panose="02010509060101010101" pitchFamily="49" charset="-122"/>
              </a:rPr>
              <a:t>&amp;</a:t>
            </a:r>
            <a:r>
              <a:rPr lang="zh-CN" altLang="en-US" dirty="0">
                <a:solidFill>
                  <a:srgbClr val="0000FF"/>
                </a:solidFill>
                <a:latin typeface="幼圆" panose="02010509060101010101" pitchFamily="49" charset="-122"/>
              </a:rPr>
              <a:t>预判正例</a:t>
            </a:r>
            <a:r>
              <a:rPr lang="en-US" altLang="zh-CN" dirty="0">
                <a:solidFill>
                  <a:srgbClr val="0000FF"/>
                </a:solidFill>
                <a:latin typeface="幼圆" panose="02010509060101010101" pitchFamily="49" charset="-122"/>
              </a:rPr>
              <a:t>)</a:t>
            </a:r>
            <a:r>
              <a:rPr lang="zh-CN" altLang="en-US" dirty="0">
                <a:solidFill>
                  <a:srgbClr val="0000FF"/>
                </a:solidFill>
                <a:latin typeface="幼圆" panose="02010509060101010101" pitchFamily="49" charset="-122"/>
              </a:rPr>
              <a:t>数</a:t>
            </a:r>
            <a:r>
              <a:rPr lang="en-US" altLang="zh-CN" dirty="0">
                <a:solidFill>
                  <a:srgbClr val="0000FF"/>
                </a:solidFill>
                <a:latin typeface="幼圆" panose="02010509060101010101" pitchFamily="49" charset="-122"/>
              </a:rPr>
              <a:t>/</a:t>
            </a:r>
            <a:r>
              <a:rPr lang="zh-CN" altLang="en-US" dirty="0">
                <a:solidFill>
                  <a:srgbClr val="0000FF"/>
                </a:solidFill>
                <a:latin typeface="幼圆" panose="02010509060101010101" pitchFamily="49" charset="-122"/>
              </a:rPr>
              <a:t>真实反例数</a:t>
            </a:r>
            <a:endParaRPr lang="en-US" altLang="zh-CN" dirty="0">
              <a:solidFill>
                <a:srgbClr val="0000FF"/>
              </a:solidFill>
              <a:latin typeface="幼圆" panose="02010509060101010101" pitchFamily="49" charset="-122"/>
            </a:endParaRPr>
          </a:p>
          <a:p>
            <a:pPr marL="457200" lvl="1" indent="0">
              <a:buClr>
                <a:srgbClr val="00B050"/>
              </a:buClr>
              <a:buNone/>
            </a:pPr>
            <a:r>
              <a:rPr lang="zh-CN" altLang="en-US" dirty="0">
                <a:solidFill>
                  <a:srgbClr val="0000FF"/>
                </a:solidFill>
                <a:latin typeface="幼圆" panose="02010509060101010101" pitchFamily="49" charset="-122"/>
              </a:rPr>
              <a:t>假反例率    </a:t>
            </a:r>
            <a:r>
              <a:rPr lang="en-US" altLang="zh-CN" dirty="0">
                <a:solidFill>
                  <a:srgbClr val="0000FF"/>
                </a:solidFill>
                <a:latin typeface="幼圆" panose="02010509060101010101" pitchFamily="49" charset="-122"/>
              </a:rPr>
              <a:t>FNR=1-TPR</a:t>
            </a:r>
          </a:p>
        </p:txBody>
      </p:sp>
      <p:sp>
        <p:nvSpPr>
          <p:cNvPr id="7" name="文本框 6">
            <a:extLst>
              <a:ext uri="{FF2B5EF4-FFF2-40B4-BE49-F238E27FC236}">
                <a16:creationId xmlns:a16="http://schemas.microsoft.com/office/drawing/2014/main" id="{4ED73DE9-E44E-F0C7-04E0-FDC82531D727}"/>
              </a:ext>
            </a:extLst>
          </p:cNvPr>
          <p:cNvSpPr txBox="1"/>
          <p:nvPr/>
        </p:nvSpPr>
        <p:spPr>
          <a:xfrm>
            <a:off x="1936631" y="5098540"/>
            <a:ext cx="6564841" cy="369332"/>
          </a:xfrm>
          <a:prstGeom prst="rect">
            <a:avLst/>
          </a:prstGeom>
          <a:noFill/>
        </p:spPr>
        <p:txBody>
          <a:bodyPr wrap="square">
            <a:spAutoFit/>
          </a:bodyPr>
          <a:lstStyle/>
          <a:p>
            <a:pPr marL="457200" lvl="1" indent="0">
              <a:buClr>
                <a:srgbClr val="00B050"/>
              </a:buClr>
              <a:buNone/>
            </a:pPr>
            <a:r>
              <a:rPr lang="zh-CN" altLang="en-US" dirty="0">
                <a:solidFill>
                  <a:srgbClr val="0000FF"/>
                </a:solidFill>
                <a:latin typeface="幼圆" panose="02010509060101010101" pitchFamily="49" charset="-122"/>
              </a:rPr>
              <a:t>真正例率</a:t>
            </a:r>
            <a:r>
              <a:rPr lang="en-US" altLang="zh-CN" dirty="0">
                <a:solidFill>
                  <a:srgbClr val="0000FF"/>
                </a:solidFill>
                <a:latin typeface="幼圆" panose="02010509060101010101" pitchFamily="49" charset="-122"/>
              </a:rPr>
              <a:t>	TPR = (</a:t>
            </a:r>
            <a:r>
              <a:rPr lang="zh-CN" altLang="en-US" dirty="0">
                <a:solidFill>
                  <a:srgbClr val="0000FF"/>
                </a:solidFill>
                <a:latin typeface="幼圆" panose="02010509060101010101" pitchFamily="49" charset="-122"/>
              </a:rPr>
              <a:t>真实正例</a:t>
            </a:r>
            <a:r>
              <a:rPr lang="en-US" altLang="zh-CN" dirty="0">
                <a:solidFill>
                  <a:srgbClr val="0000FF"/>
                </a:solidFill>
                <a:latin typeface="幼圆" panose="02010509060101010101" pitchFamily="49" charset="-122"/>
              </a:rPr>
              <a:t>&amp;</a:t>
            </a:r>
            <a:r>
              <a:rPr lang="zh-CN" altLang="en-US" dirty="0">
                <a:solidFill>
                  <a:srgbClr val="0000FF"/>
                </a:solidFill>
                <a:latin typeface="幼圆" panose="02010509060101010101" pitchFamily="49" charset="-122"/>
              </a:rPr>
              <a:t>预判正例</a:t>
            </a:r>
            <a:r>
              <a:rPr lang="en-US" altLang="zh-CN" dirty="0">
                <a:solidFill>
                  <a:srgbClr val="0000FF"/>
                </a:solidFill>
                <a:latin typeface="幼圆" panose="02010509060101010101" pitchFamily="49" charset="-122"/>
              </a:rPr>
              <a:t>)</a:t>
            </a:r>
            <a:r>
              <a:rPr lang="zh-CN" altLang="en-US" dirty="0">
                <a:solidFill>
                  <a:srgbClr val="0000FF"/>
                </a:solidFill>
                <a:latin typeface="幼圆" panose="02010509060101010101" pitchFamily="49" charset="-122"/>
              </a:rPr>
              <a:t>数</a:t>
            </a:r>
            <a:r>
              <a:rPr lang="en-US" altLang="zh-CN" dirty="0">
                <a:solidFill>
                  <a:srgbClr val="0000FF"/>
                </a:solidFill>
                <a:latin typeface="幼圆" panose="02010509060101010101" pitchFamily="49" charset="-122"/>
              </a:rPr>
              <a:t>/</a:t>
            </a:r>
            <a:r>
              <a:rPr lang="zh-CN" altLang="en-US" dirty="0">
                <a:solidFill>
                  <a:srgbClr val="0000FF"/>
                </a:solidFill>
                <a:latin typeface="幼圆" panose="02010509060101010101" pitchFamily="49" charset="-122"/>
              </a:rPr>
              <a:t>真实正例数</a:t>
            </a:r>
            <a:endParaRPr lang="en-US" altLang="zh-CN" dirty="0">
              <a:solidFill>
                <a:srgbClr val="0000FF"/>
              </a:solidFill>
              <a:latin typeface="幼圆" panose="02010509060101010101" pitchFamily="49" charset="-122"/>
            </a:endParaRPr>
          </a:p>
        </p:txBody>
      </p:sp>
    </p:spTree>
    <p:extLst>
      <p:ext uri="{BB962C8B-B14F-4D97-AF65-F5344CB8AC3E}">
        <p14:creationId xmlns:p14="http://schemas.microsoft.com/office/powerpoint/2010/main" val="360038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代价曲线</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sp>
        <p:nvSpPr>
          <p:cNvPr id="7" name="内容占位符 2"/>
          <p:cNvSpPr txBox="1">
            <a:spLocks/>
          </p:cNvSpPr>
          <p:nvPr/>
        </p:nvSpPr>
        <p:spPr>
          <a:xfrm>
            <a:off x="179512" y="1318001"/>
            <a:ext cx="8856984" cy="2402522"/>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600"/>
              </a:lnSpc>
              <a:buClr>
                <a:srgbClr val="00B050"/>
              </a:buClr>
              <a:buFont typeface="Wingdings" panose="05000000000000000000" pitchFamily="2" charset="2"/>
              <a:buChar char="p"/>
            </a:pPr>
            <a:r>
              <a:rPr lang="zh-CN" altLang="en-US" dirty="0">
                <a:latin typeface="幼圆" panose="02010509060101010101" pitchFamily="49" charset="-122"/>
              </a:rPr>
              <a:t>代价曲线图的绘制：</a:t>
            </a:r>
            <a:r>
              <a:rPr lang="en-US" altLang="zh-CN" dirty="0">
                <a:latin typeface="幼圆" panose="02010509060101010101" pitchFamily="49" charset="-122"/>
              </a:rPr>
              <a:t>ROC</a:t>
            </a:r>
            <a:r>
              <a:rPr lang="zh-CN" altLang="en-US" dirty="0">
                <a:latin typeface="幼圆" panose="02010509060101010101" pitchFamily="49" charset="-122"/>
              </a:rPr>
              <a:t>曲线上每个点对应了代价曲线上的一条线段，设</a:t>
            </a:r>
            <a:r>
              <a:rPr lang="en-US" altLang="zh-CN" dirty="0">
                <a:latin typeface="幼圆" panose="02010509060101010101" pitchFamily="49" charset="-122"/>
              </a:rPr>
              <a:t>ROC</a:t>
            </a:r>
            <a:r>
              <a:rPr lang="zh-CN" altLang="en-US" dirty="0">
                <a:latin typeface="幼圆" panose="02010509060101010101" pitchFamily="49" charset="-122"/>
              </a:rPr>
              <a:t>曲线上点的坐标为</a:t>
            </a:r>
            <a:r>
              <a:rPr lang="en-US" altLang="zh-CN" dirty="0">
                <a:latin typeface="幼圆" panose="02010509060101010101" pitchFamily="49" charset="-122"/>
              </a:rPr>
              <a:t>(TPR,FPR),</a:t>
            </a:r>
            <a:r>
              <a:rPr lang="zh-CN" altLang="en-US" dirty="0">
                <a:latin typeface="幼圆" panose="02010509060101010101" pitchFamily="49" charset="-122"/>
              </a:rPr>
              <a:t>则可相应计算出</a:t>
            </a:r>
            <a:r>
              <a:rPr lang="en-US" altLang="zh-CN" dirty="0">
                <a:latin typeface="幼圆" panose="02010509060101010101" pitchFamily="49" charset="-122"/>
              </a:rPr>
              <a:t>FNR,</a:t>
            </a:r>
            <a:r>
              <a:rPr lang="zh-CN" altLang="en-US" dirty="0">
                <a:latin typeface="幼圆" panose="02010509060101010101" pitchFamily="49" charset="-122"/>
              </a:rPr>
              <a:t>然后在代价平面上绘制一条从</a:t>
            </a:r>
            <a:r>
              <a:rPr lang="en-US" altLang="zh-CN" dirty="0">
                <a:latin typeface="幼圆" panose="02010509060101010101" pitchFamily="49" charset="-122"/>
              </a:rPr>
              <a:t>(0,FPR)</a:t>
            </a:r>
            <a:r>
              <a:rPr lang="zh-CN" altLang="en-US" dirty="0">
                <a:latin typeface="幼圆" panose="02010509060101010101" pitchFamily="49" charset="-122"/>
              </a:rPr>
              <a:t>到</a:t>
            </a:r>
            <a:r>
              <a:rPr lang="en-US" altLang="zh-CN" dirty="0">
                <a:latin typeface="幼圆" panose="02010509060101010101" pitchFamily="49" charset="-122"/>
              </a:rPr>
              <a:t>(1,FNR)</a:t>
            </a:r>
            <a:r>
              <a:rPr lang="zh-CN" altLang="en-US" dirty="0">
                <a:latin typeface="幼圆" panose="02010509060101010101" pitchFamily="49" charset="-122"/>
              </a:rPr>
              <a:t>的线段，线段下的面积即表示了该条件下的期望总体代价；如此将</a:t>
            </a:r>
            <a:r>
              <a:rPr lang="en-US" altLang="zh-CN" dirty="0">
                <a:latin typeface="幼圆" panose="02010509060101010101" pitchFamily="49" charset="-122"/>
              </a:rPr>
              <a:t>ROC</a:t>
            </a:r>
            <a:r>
              <a:rPr lang="zh-CN" altLang="en-US" dirty="0">
                <a:latin typeface="幼圆" panose="02010509060101010101" pitchFamily="49" charset="-122"/>
              </a:rPr>
              <a:t>曲线上的每个点转化为代价平面上的一条线段，然后取所有线段的下界，围成的面积即为所有条件下学习器的期望总体代价。</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154414"/>
            <a:ext cx="4536504" cy="321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347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971600" y="785866"/>
            <a:ext cx="7885509" cy="514350"/>
          </a:xfrm>
        </p:spPr>
        <p:txBody>
          <a:bodyPr anchor="b">
            <a:noAutofit/>
          </a:bodyPr>
          <a:lstStyle/>
          <a:p>
            <a:pPr eaLnBrk="1" hangingPunct="1">
              <a:spcBef>
                <a:spcPct val="0"/>
              </a:spcBef>
              <a:defRPr/>
            </a:pPr>
            <a:r>
              <a:rPr lang="en-US" altLang="en-US" sz="3200" dirty="0" err="1">
                <a:latin typeface="幼圆" panose="02010509060101010101" pitchFamily="49" charset="-122"/>
                <a:ea typeface="幼圆" panose="02010509060101010101" pitchFamily="49" charset="-122"/>
                <a:cs typeface="+mj-cs"/>
              </a:rPr>
              <a:t>Sklearn</a:t>
            </a:r>
            <a:r>
              <a:rPr altLang="en-US" sz="3200" dirty="0">
                <a:latin typeface="幼圆" panose="02010509060101010101" pitchFamily="49" charset="-122"/>
                <a:ea typeface="幼圆" panose="02010509060101010101" pitchFamily="49" charset="-122"/>
                <a:cs typeface="+mj-cs"/>
              </a:rPr>
              <a:t>评价指标计算</a:t>
            </a:r>
          </a:p>
        </p:txBody>
      </p:sp>
      <p:sp>
        <p:nvSpPr>
          <p:cNvPr id="4" name="矩形 3"/>
          <p:cNvSpPr/>
          <p:nvPr/>
        </p:nvSpPr>
        <p:spPr>
          <a:xfrm>
            <a:off x="251223" y="1593057"/>
            <a:ext cx="2232546" cy="5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p>
            <a:pPr eaLnBrk="1" hangingPunct="1">
              <a:lnSpc>
                <a:spcPct val="90000"/>
              </a:lnSpc>
              <a:buClr>
                <a:schemeClr val="accent1"/>
              </a:buClr>
              <a:buFont typeface="Arial" panose="020B0604020202020204" pitchFamily="34" charset="0"/>
              <a:buNone/>
              <a:defRPr/>
            </a:pPr>
            <a:r>
              <a:rPr lang="en-US" altLang="zh-CN" sz="2000" b="1" dirty="0" err="1">
                <a:latin typeface="幼圆" panose="02010509060101010101" pitchFamily="49" charset="-122"/>
                <a:ea typeface="幼圆" panose="02010509060101010101" pitchFamily="49" charset="-122"/>
                <a:cs typeface="+mj-cs"/>
              </a:rPr>
              <a:t>sklearn.metrics</a:t>
            </a:r>
            <a:endParaRPr lang="en-US" altLang="zh-CN" sz="2000" b="1" dirty="0">
              <a:latin typeface="幼圆" panose="02010509060101010101" pitchFamily="49" charset="-122"/>
              <a:ea typeface="幼圆" panose="02010509060101010101" pitchFamily="49" charset="-122"/>
              <a:cs typeface="+mj-cs"/>
            </a:endParaRPr>
          </a:p>
        </p:txBody>
      </p:sp>
      <p:pic>
        <p:nvPicPr>
          <p:cNvPr id="69636"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7703" y="1515666"/>
            <a:ext cx="6313125" cy="362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4167" y="5257665"/>
            <a:ext cx="6477815" cy="917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7638" y="2708920"/>
            <a:ext cx="2430065"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p>
            <a:pPr eaLnBrk="1" hangingPunct="1">
              <a:lnSpc>
                <a:spcPct val="90000"/>
              </a:lnSpc>
              <a:buClr>
                <a:schemeClr val="accent1"/>
              </a:buClr>
              <a:buFont typeface="Arial" panose="020B0604020202020204" pitchFamily="34" charset="0"/>
              <a:buNone/>
              <a:defRPr/>
            </a:pPr>
            <a:r>
              <a:rPr lang="zh-CN" altLang="en-US" sz="2000" b="1" dirty="0">
                <a:latin typeface="幼圆" panose="02010509060101010101" pitchFamily="49" charset="-122"/>
                <a:ea typeface="幼圆" panose="02010509060101010101" pitchFamily="49" charset="-122"/>
                <a:cs typeface="+mj-cs"/>
              </a:rPr>
              <a:t>http://scikit-learn.org/stable/modules/classes.html#sklearn-metrics-metrics</a:t>
            </a:r>
          </a:p>
        </p:txBody>
      </p:sp>
    </p:spTree>
    <p:extLst>
      <p:ext uri="{BB962C8B-B14F-4D97-AF65-F5344CB8AC3E}">
        <p14:creationId xmlns:p14="http://schemas.microsoft.com/office/powerpoint/2010/main" val="1283223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490" y="1412777"/>
            <a:ext cx="8976997"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521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136904" cy="412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755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经验误差与过拟合</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原则</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评估方法</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lang="en-US" altLang="zh-CN" sz="2000" b="1" dirty="0">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性能度量</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指标</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比较检验</a:t>
            </a:r>
            <a:endParaRPr lang="en-US" altLang="zh-CN" sz="2400" b="1"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性能比较</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偏差与方差</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 </a:t>
            </a:r>
            <a:r>
              <a:rPr lang="zh-CN" altLang="en-US" sz="2000" b="1" dirty="0">
                <a:latin typeface="幼圆" panose="02010509060101010101" pitchFamily="49" charset="-122"/>
                <a:ea typeface="幼圆" panose="02010509060101010101" pitchFamily="49" charset="-122"/>
              </a:rPr>
              <a:t>性能解释</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4110835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性能评估</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相对比较</a:t>
            </a:r>
          </a:p>
        </p:txBody>
      </p:sp>
      <p:sp>
        <p:nvSpPr>
          <p:cNvPr id="3" name="内容占位符 2"/>
          <p:cNvSpPr>
            <a:spLocks noGrp="1"/>
          </p:cNvSpPr>
          <p:nvPr>
            <p:ph idx="1"/>
          </p:nvPr>
        </p:nvSpPr>
        <p:spPr>
          <a:xfrm>
            <a:off x="621673" y="1640462"/>
            <a:ext cx="8616950" cy="2092664"/>
          </a:xfrm>
        </p:spPr>
        <p:txBody>
          <a:bodyPr>
            <a:normAutofit fontScale="77500" lnSpcReduction="20000"/>
          </a:bodyPr>
          <a:lstStyle/>
          <a:p>
            <a:pPr>
              <a:buClr>
                <a:srgbClr val="00B050"/>
              </a:buClr>
              <a:buFont typeface="Wingdings" panose="05000000000000000000" pitchFamily="2" charset="2"/>
              <a:buChar char="p"/>
            </a:pPr>
            <a:r>
              <a:rPr lang="zh-CN" altLang="en-US" sz="3100" dirty="0">
                <a:solidFill>
                  <a:srgbClr val="0000FF"/>
                </a:solidFill>
                <a:latin typeface="幼圆" panose="02010509060101010101" pitchFamily="49" charset="-122"/>
                <a:ea typeface="幼圆" panose="02010509060101010101" pitchFamily="49" charset="-122"/>
              </a:rPr>
              <a:t>关于性能比较</a:t>
            </a:r>
            <a:r>
              <a:rPr lang="zh-CN" altLang="en-US" sz="2000" dirty="0">
                <a:solidFill>
                  <a:srgbClr val="0000FF"/>
                </a:solidFill>
                <a:latin typeface="幼圆" panose="02010509060101010101" pitchFamily="49" charset="-122"/>
                <a:ea typeface="幼圆" panose="02010509060101010101" pitchFamily="49" charset="-122"/>
              </a:rPr>
              <a:t>：</a:t>
            </a:r>
            <a:endParaRPr lang="en-US" altLang="zh-CN" sz="2000"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测试性能并不等于泛化性能</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测试性能随着测试集的变化而变化</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很多机器学习算法本身有一定的随机性</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endParaRPr lang="en-US" altLang="zh-CN" dirty="0">
              <a:latin typeface="幼圆" panose="02010509060101010101" pitchFamily="49" charset="-122"/>
              <a:ea typeface="幼圆" panose="02010509060101010101" pitchFamily="49" charset="-122"/>
            </a:endParaRPr>
          </a:p>
          <a:p>
            <a:pPr marL="325800" lvl="1" indent="0">
              <a:buClr>
                <a:srgbClr val="00B050"/>
              </a:buClr>
              <a:buNone/>
            </a:pPr>
            <a:r>
              <a:rPr lang="zh-CN" altLang="en-US" b="1" dirty="0">
                <a:solidFill>
                  <a:srgbClr val="FF0000"/>
                </a:solidFill>
                <a:latin typeface="幼圆" panose="02010509060101010101" pitchFamily="49" charset="-122"/>
                <a:ea typeface="幼圆" panose="02010509060101010101" pitchFamily="49" charset="-122"/>
              </a:rPr>
              <a:t>直接选取相应评估方法在相应度量下比大小的方法不可取！</a:t>
            </a:r>
            <a:endParaRPr lang="en-US" altLang="zh-CN" b="1" dirty="0">
              <a:solidFill>
                <a:srgbClr val="FF0000"/>
              </a:solidFill>
              <a:latin typeface="幼圆" panose="02010509060101010101" pitchFamily="49" charset="-122"/>
              <a:ea typeface="幼圆" panose="02010509060101010101" pitchFamily="49" charset="-122"/>
            </a:endParaRPr>
          </a:p>
        </p:txBody>
      </p:sp>
      <p:sp>
        <p:nvSpPr>
          <p:cNvPr id="4" name="内容占位符 2"/>
          <p:cNvSpPr txBox="1">
            <a:spLocks/>
          </p:cNvSpPr>
          <p:nvPr/>
        </p:nvSpPr>
        <p:spPr>
          <a:xfrm>
            <a:off x="179512" y="4077072"/>
            <a:ext cx="8424936" cy="12241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800"/>
              </a:lnSpc>
              <a:buClr>
                <a:srgbClr val="00B050"/>
              </a:buClr>
              <a:buFont typeface="Wingdings" panose="05000000000000000000" pitchFamily="2" charset="2"/>
              <a:buChar char="p"/>
            </a:pPr>
            <a:r>
              <a:rPr lang="zh-CN" altLang="en-US" dirty="0">
                <a:solidFill>
                  <a:srgbClr val="0000FF"/>
                </a:solidFill>
                <a:latin typeface="幼圆" panose="02010509060101010101" pitchFamily="49" charset="-122"/>
              </a:rPr>
              <a:t>假设检验</a:t>
            </a:r>
            <a:r>
              <a:rPr lang="zh-CN" altLang="en-US" dirty="0">
                <a:latin typeface="幼圆" panose="02010509060101010101" pitchFamily="49" charset="-122"/>
              </a:rPr>
              <a:t>为学习器性能比较提供了重要依据，基于其结果我们可以推断出若在测试集上</a:t>
            </a:r>
            <a:r>
              <a:rPr lang="zh-CN" altLang="en-US" b="1" dirty="0">
                <a:latin typeface="幼圆" panose="02010509060101010101" pitchFamily="49" charset="-122"/>
              </a:rPr>
              <a:t>观察到学习器</a:t>
            </a:r>
            <a:r>
              <a:rPr lang="en-US" altLang="zh-CN" b="1" dirty="0">
                <a:latin typeface="幼圆" panose="02010509060101010101" pitchFamily="49" charset="-122"/>
              </a:rPr>
              <a:t>A</a:t>
            </a:r>
            <a:r>
              <a:rPr lang="zh-CN" altLang="en-US" b="1" dirty="0">
                <a:latin typeface="幼圆" panose="02010509060101010101" pitchFamily="49" charset="-122"/>
              </a:rPr>
              <a:t>比</a:t>
            </a:r>
            <a:r>
              <a:rPr lang="en-US" altLang="zh-CN" b="1" dirty="0">
                <a:latin typeface="幼圆" panose="02010509060101010101" pitchFamily="49" charset="-122"/>
              </a:rPr>
              <a:t>B</a:t>
            </a:r>
            <a:r>
              <a:rPr lang="zh-CN" altLang="en-US" b="1" dirty="0">
                <a:latin typeface="幼圆" panose="02010509060101010101" pitchFamily="49" charset="-122"/>
              </a:rPr>
              <a:t>好</a:t>
            </a:r>
            <a:r>
              <a:rPr lang="zh-CN" altLang="en-US" dirty="0">
                <a:latin typeface="幼圆" panose="02010509060101010101" pitchFamily="49" charset="-122"/>
              </a:rPr>
              <a:t>，则</a:t>
            </a:r>
            <a:r>
              <a:rPr lang="en-US" altLang="zh-CN" dirty="0">
                <a:latin typeface="幼圆" panose="02010509060101010101" pitchFamily="49" charset="-122"/>
              </a:rPr>
              <a:t>A</a:t>
            </a:r>
            <a:r>
              <a:rPr lang="zh-CN" altLang="en-US" dirty="0">
                <a:latin typeface="幼圆" panose="02010509060101010101" pitchFamily="49" charset="-122"/>
              </a:rPr>
              <a:t>的泛化性能是否在</a:t>
            </a:r>
            <a:r>
              <a:rPr lang="zh-CN" altLang="en-US" b="1" dirty="0">
                <a:latin typeface="幼圆" panose="02010509060101010101" pitchFamily="49" charset="-122"/>
              </a:rPr>
              <a:t>统计意义上</a:t>
            </a:r>
            <a:r>
              <a:rPr lang="zh-CN" altLang="en-US" dirty="0">
                <a:latin typeface="幼圆" panose="02010509060101010101" pitchFamily="49" charset="-122"/>
              </a:rPr>
              <a:t>优于</a:t>
            </a:r>
            <a:r>
              <a:rPr lang="en-US" altLang="zh-CN" dirty="0">
                <a:latin typeface="幼圆" panose="02010509060101010101" pitchFamily="49" charset="-122"/>
              </a:rPr>
              <a:t>B</a:t>
            </a:r>
            <a:r>
              <a:rPr lang="zh-CN" altLang="en-US" dirty="0">
                <a:latin typeface="幼圆" panose="02010509060101010101" pitchFamily="49" charset="-122"/>
              </a:rPr>
              <a:t>，以及这个结论的</a:t>
            </a:r>
            <a:r>
              <a:rPr lang="zh-CN" altLang="en-US" b="1" dirty="0">
                <a:latin typeface="幼圆" panose="02010509060101010101" pitchFamily="49" charset="-122"/>
              </a:rPr>
              <a:t>把握有多大</a:t>
            </a:r>
            <a:r>
              <a:rPr lang="zh-CN" altLang="en-US" dirty="0">
                <a:latin typeface="幼圆" panose="02010509060101010101" pitchFamily="49" charset="-122"/>
              </a:rPr>
              <a:t>。</a:t>
            </a:r>
          </a:p>
        </p:txBody>
      </p:sp>
    </p:spTree>
    <p:extLst>
      <p:ext uri="{BB962C8B-B14F-4D97-AF65-F5344CB8AC3E}">
        <p14:creationId xmlns:p14="http://schemas.microsoft.com/office/powerpoint/2010/main" val="174330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假设检验</a:t>
            </a:r>
          </a:p>
        </p:txBody>
      </p:sp>
      <p:sp>
        <p:nvSpPr>
          <p:cNvPr id="3" name="内容占位符 2"/>
          <p:cNvSpPr>
            <a:spLocks noGrp="1"/>
          </p:cNvSpPr>
          <p:nvPr>
            <p:ph idx="1"/>
          </p:nvPr>
        </p:nvSpPr>
        <p:spPr>
          <a:xfrm>
            <a:off x="621673" y="1640462"/>
            <a:ext cx="8270807" cy="3012674"/>
          </a:xfrm>
        </p:spPr>
        <p:txBody>
          <a:bodyPr>
            <a:normAutofit fontScale="70000" lnSpcReduction="20000"/>
          </a:bodyPr>
          <a:lstStyle/>
          <a:p>
            <a:pPr>
              <a:buClr>
                <a:srgbClr val="00B050"/>
              </a:buClr>
              <a:buFont typeface="Wingdings" panose="05000000000000000000" pitchFamily="2" charset="2"/>
              <a:buChar char="p"/>
            </a:pPr>
            <a:r>
              <a:rPr lang="en-US" altLang="zh-CN" sz="3100" dirty="0">
                <a:solidFill>
                  <a:srgbClr val="0000FF"/>
                </a:solidFill>
                <a:latin typeface="幼圆" panose="02010509060101010101" pitchFamily="49" charset="-122"/>
                <a:ea typeface="幼圆" panose="02010509060101010101" pitchFamily="49" charset="-122"/>
              </a:rPr>
              <a:t>A</a:t>
            </a:r>
            <a:r>
              <a:rPr lang="zh-CN" altLang="en-US" sz="3100" dirty="0">
                <a:solidFill>
                  <a:srgbClr val="0000FF"/>
                </a:solidFill>
                <a:latin typeface="幼圆" panose="02010509060101010101" pitchFamily="49" charset="-122"/>
                <a:ea typeface="幼圆" panose="02010509060101010101" pitchFamily="49" charset="-122"/>
              </a:rPr>
              <a:t>和</a:t>
            </a:r>
            <a:r>
              <a:rPr lang="en-US" altLang="zh-CN" sz="3100" dirty="0">
                <a:solidFill>
                  <a:srgbClr val="0000FF"/>
                </a:solidFill>
                <a:latin typeface="幼圆" panose="02010509060101010101" pitchFamily="49" charset="-122"/>
                <a:ea typeface="幼圆" panose="02010509060101010101" pitchFamily="49" charset="-122"/>
              </a:rPr>
              <a:t>B</a:t>
            </a:r>
            <a:r>
              <a:rPr lang="zh-CN" altLang="en-US" sz="3100" dirty="0">
                <a:solidFill>
                  <a:srgbClr val="0000FF"/>
                </a:solidFill>
                <a:latin typeface="幼圆" panose="02010509060101010101" pitchFamily="49" charset="-122"/>
                <a:ea typeface="幼圆" panose="02010509060101010101" pitchFamily="49" charset="-122"/>
              </a:rPr>
              <a:t>打赌，谁赢可以追女生</a:t>
            </a:r>
            <a:r>
              <a:rPr lang="en-US" altLang="zh-CN" sz="3100" dirty="0">
                <a:solidFill>
                  <a:srgbClr val="0000FF"/>
                </a:solidFill>
                <a:latin typeface="幼圆" panose="02010509060101010101" pitchFamily="49" charset="-122"/>
                <a:ea typeface="幼圆" panose="02010509060101010101" pitchFamily="49" charset="-122"/>
              </a:rPr>
              <a:t>C</a:t>
            </a:r>
            <a:r>
              <a:rPr lang="zh-CN" altLang="en-US" sz="3100" dirty="0">
                <a:solidFill>
                  <a:srgbClr val="0000FF"/>
                </a:solidFill>
                <a:latin typeface="幼圆" panose="02010509060101010101" pitchFamily="49" charset="-122"/>
                <a:ea typeface="幼圆" panose="02010509060101010101" pitchFamily="49" charset="-122"/>
              </a:rPr>
              <a:t>，用硬币</a:t>
            </a:r>
            <a:r>
              <a:rPr lang="zh-CN" altLang="en-US" sz="2000" dirty="0">
                <a:solidFill>
                  <a:srgbClr val="0000FF"/>
                </a:solidFill>
                <a:latin typeface="幼圆" panose="02010509060101010101" pitchFamily="49" charset="-122"/>
                <a:ea typeface="幼圆" panose="02010509060101010101" pitchFamily="49" charset="-122"/>
              </a:rPr>
              <a:t>：</a:t>
            </a:r>
            <a:endParaRPr lang="en-US" altLang="zh-CN" sz="2000"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A:</a:t>
            </a:r>
            <a:r>
              <a:rPr lang="zh-CN" altLang="en-US" dirty="0">
                <a:latin typeface="幼圆" panose="02010509060101010101" pitchFamily="49" charset="-122"/>
                <a:ea typeface="幼圆" panose="02010509060101010101" pitchFamily="49" charset="-122"/>
              </a:rPr>
              <a:t>硬币是公平的，花和字出现的概率相等</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B</a:t>
            </a:r>
            <a:r>
              <a:rPr lang="zh-CN" altLang="en-US" dirty="0">
                <a:latin typeface="幼圆" panose="02010509060101010101" pitchFamily="49" charset="-122"/>
                <a:ea typeface="幼圆" panose="02010509060101010101" pitchFamily="49" charset="-122"/>
              </a:rPr>
              <a:t>：不相信，我要检查</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A:</a:t>
            </a:r>
            <a:r>
              <a:rPr lang="zh-CN" altLang="en-US" dirty="0">
                <a:latin typeface="幼圆" panose="02010509060101010101" pitchFamily="49" charset="-122"/>
                <a:ea typeface="幼圆" panose="02010509060101010101" pitchFamily="49" charset="-122"/>
              </a:rPr>
              <a:t>绝对不行</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B:</a:t>
            </a:r>
            <a:r>
              <a:rPr lang="zh-CN" altLang="en-US" dirty="0">
                <a:latin typeface="幼圆" panose="02010509060101010101" pitchFamily="49" charset="-122"/>
                <a:ea typeface="幼圆" panose="02010509060101010101" pitchFamily="49" charset="-122"/>
              </a:rPr>
              <a:t>那你仍几次看看？</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A:</a:t>
            </a:r>
            <a:r>
              <a:rPr lang="zh-CN" altLang="en-US" dirty="0">
                <a:latin typeface="幼圆" panose="02010509060101010101" pitchFamily="49" charset="-122"/>
                <a:ea typeface="幼圆" panose="02010509060101010101" pitchFamily="49" charset="-122"/>
              </a:rPr>
              <a:t>同意</a:t>
            </a:r>
            <a:endParaRPr lang="en-US" altLang="zh-CN" dirty="0">
              <a:latin typeface="幼圆" panose="02010509060101010101" pitchFamily="49" charset="-122"/>
              <a:ea typeface="幼圆" panose="02010509060101010101" pitchFamily="49" charset="-122"/>
            </a:endParaRPr>
          </a:p>
          <a:p>
            <a:pPr marL="457200" lvl="1" indent="0">
              <a:buClr>
                <a:srgbClr val="00B050"/>
              </a:buClr>
              <a:buNone/>
            </a:pPr>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开始仍。仍了</a:t>
            </a:r>
            <a:r>
              <a:rPr lang="en-US" altLang="zh-CN" dirty="0">
                <a:latin typeface="幼圆" panose="02010509060101010101" pitchFamily="49" charset="-122"/>
                <a:ea typeface="幼圆" panose="02010509060101010101" pitchFamily="49" charset="-122"/>
              </a:rPr>
              <a:t>2</a:t>
            </a:r>
            <a:r>
              <a:rPr lang="zh-CN" altLang="en-US" dirty="0">
                <a:latin typeface="幼圆" panose="02010509060101010101" pitchFamily="49" charset="-122"/>
                <a:ea typeface="幼圆" panose="02010509060101010101" pitchFamily="49" charset="-122"/>
              </a:rPr>
              <a:t>次，花朝上，正常。仍</a:t>
            </a:r>
            <a:r>
              <a:rPr lang="en-US" altLang="zh-CN" dirty="0">
                <a:latin typeface="幼圆" panose="02010509060101010101" pitchFamily="49" charset="-122"/>
                <a:ea typeface="幼圆" panose="02010509060101010101" pitchFamily="49" charset="-122"/>
              </a:rPr>
              <a:t>4</a:t>
            </a:r>
            <a:r>
              <a:rPr lang="zh-CN" altLang="en-US" dirty="0">
                <a:latin typeface="幼圆" panose="02010509060101010101" pitchFamily="49" charset="-122"/>
                <a:ea typeface="幼圆" panose="02010509060101010101" pitchFamily="49" charset="-122"/>
              </a:rPr>
              <a:t>次，花朝上，</a:t>
            </a:r>
            <a:r>
              <a:rPr lang="en-US" altLang="zh-CN" dirty="0">
                <a:latin typeface="幼圆" panose="02010509060101010101" pitchFamily="49" charset="-122"/>
                <a:ea typeface="幼圆" panose="02010509060101010101" pitchFamily="49" charset="-122"/>
              </a:rPr>
              <a:t>B</a:t>
            </a:r>
            <a:r>
              <a:rPr lang="zh-CN" altLang="en-US" dirty="0">
                <a:latin typeface="幼圆" panose="02010509060101010101" pitchFamily="49" charset="-122"/>
                <a:ea typeface="幼圆" panose="02010509060101010101" pitchFamily="49" charset="-122"/>
              </a:rPr>
              <a:t>感觉有点正常，但是万一点背呢？继续，仍了</a:t>
            </a:r>
            <a:r>
              <a:rPr lang="en-US" altLang="zh-CN" dirty="0">
                <a:latin typeface="幼圆" panose="02010509060101010101" pitchFamily="49" charset="-122"/>
                <a:ea typeface="幼圆" panose="02010509060101010101" pitchFamily="49" charset="-122"/>
              </a:rPr>
              <a:t>10</a:t>
            </a:r>
            <a:r>
              <a:rPr lang="zh-CN" altLang="en-US" dirty="0">
                <a:latin typeface="幼圆" panose="02010509060101010101" pitchFamily="49" charset="-122"/>
                <a:ea typeface="幼圆" panose="02010509060101010101" pitchFamily="49" charset="-122"/>
              </a:rPr>
              <a:t>次，花朝上。</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en-US" altLang="zh-CN" sz="2700" dirty="0">
                <a:latin typeface="幼圆" panose="02010509060101010101" pitchFamily="49" charset="-122"/>
                <a:ea typeface="幼圆" panose="02010509060101010101" pitchFamily="49" charset="-122"/>
              </a:rPr>
              <a:t>B: </a:t>
            </a:r>
            <a:r>
              <a:rPr lang="zh-CN" altLang="en-US" sz="2700" dirty="0">
                <a:latin typeface="幼圆" panose="02010509060101010101" pitchFamily="49" charset="-122"/>
                <a:ea typeface="幼圆" panose="02010509060101010101" pitchFamily="49" charset="-122"/>
              </a:rPr>
              <a:t>不正常，你的硬币有问题（硬币是公平的假设有问题，经不起检验）</a:t>
            </a:r>
            <a:endParaRPr lang="en-US" altLang="zh-CN" sz="2700" dirty="0">
              <a:latin typeface="幼圆" panose="02010509060101010101" pitchFamily="49" charset="-122"/>
              <a:ea typeface="幼圆" panose="02010509060101010101" pitchFamily="49" charset="-122"/>
            </a:endParaRPr>
          </a:p>
        </p:txBody>
      </p:sp>
      <p:sp>
        <p:nvSpPr>
          <p:cNvPr id="4" name="内容占位符 2"/>
          <p:cNvSpPr txBox="1">
            <a:spLocks/>
          </p:cNvSpPr>
          <p:nvPr/>
        </p:nvSpPr>
        <p:spPr>
          <a:xfrm>
            <a:off x="245096" y="4725144"/>
            <a:ext cx="8424936" cy="12241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800"/>
              </a:lnSpc>
              <a:buClr>
                <a:srgbClr val="00B050"/>
              </a:buClr>
              <a:buFont typeface="Wingdings" panose="05000000000000000000" pitchFamily="2" charset="2"/>
              <a:buChar char="p"/>
            </a:pPr>
            <a:r>
              <a:rPr lang="zh-CN" altLang="en-US" dirty="0">
                <a:solidFill>
                  <a:srgbClr val="0000FF"/>
                </a:solidFill>
                <a:latin typeface="幼圆" panose="02010509060101010101" pitchFamily="49" charset="-122"/>
              </a:rPr>
              <a:t>假设</a:t>
            </a:r>
            <a:r>
              <a:rPr lang="en-US" altLang="zh-CN" dirty="0">
                <a:solidFill>
                  <a:srgbClr val="0000FF"/>
                </a:solidFill>
                <a:latin typeface="幼圆" panose="02010509060101010101" pitchFamily="49" charset="-122"/>
              </a:rPr>
              <a:t>:</a:t>
            </a:r>
            <a:r>
              <a:rPr lang="zh-CN" altLang="en-US" dirty="0">
                <a:solidFill>
                  <a:srgbClr val="0000FF"/>
                </a:solidFill>
                <a:latin typeface="幼圆" panose="02010509060101010101" pitchFamily="49" charset="-122"/>
              </a:rPr>
              <a:t>硬币是公平的</a:t>
            </a:r>
            <a:endParaRPr lang="en-US" altLang="zh-CN" dirty="0">
              <a:solidFill>
                <a:srgbClr val="0000FF"/>
              </a:solidFill>
              <a:latin typeface="幼圆" panose="02010509060101010101" pitchFamily="49" charset="-122"/>
            </a:endParaRPr>
          </a:p>
          <a:p>
            <a:pPr marL="800100" lvl="1" indent="-342900">
              <a:lnSpc>
                <a:spcPts val="2800"/>
              </a:lnSpc>
              <a:buClr>
                <a:srgbClr val="00B050"/>
              </a:buClr>
              <a:buFont typeface="Wingdings" panose="05000000000000000000" pitchFamily="2" charset="2"/>
              <a:buChar char="p"/>
            </a:pPr>
            <a:r>
              <a:rPr lang="zh-CN" altLang="en-US" dirty="0">
                <a:solidFill>
                  <a:srgbClr val="0000FF"/>
                </a:solidFill>
                <a:latin typeface="幼圆" panose="02010509060101010101" pitchFamily="49" charset="-122"/>
              </a:rPr>
              <a:t>检验：认为假设成立，仍十次看是否与假设符合。</a:t>
            </a:r>
            <a:endParaRPr lang="zh-CN" altLang="en-US" dirty="0">
              <a:latin typeface="幼圆" panose="02010509060101010101" pitchFamily="49" charset="-122"/>
            </a:endParaRPr>
          </a:p>
        </p:txBody>
      </p:sp>
    </p:spTree>
    <p:extLst>
      <p:ext uri="{BB962C8B-B14F-4D97-AF65-F5344CB8AC3E}">
        <p14:creationId xmlns:p14="http://schemas.microsoft.com/office/powerpoint/2010/main" val="322932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27584" y="1268760"/>
            <a:ext cx="7487420" cy="4372520"/>
          </a:xfrm>
          <a:prstGeom prst="rect">
            <a:avLst/>
          </a:prstGeom>
        </p:spPr>
      </p:pic>
    </p:spTree>
    <p:extLst>
      <p:ext uri="{BB962C8B-B14F-4D97-AF65-F5344CB8AC3E}">
        <p14:creationId xmlns:p14="http://schemas.microsoft.com/office/powerpoint/2010/main" val="74623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9"/>
          <p:cNvSpPr>
            <a:spLocks noGrp="1"/>
          </p:cNvSpPr>
          <p:nvPr>
            <p:ph sz="half" idx="2"/>
          </p:nvPr>
        </p:nvSpPr>
        <p:spPr>
          <a:xfrm>
            <a:off x="755577" y="764704"/>
            <a:ext cx="7848872" cy="3726656"/>
          </a:xfrm>
        </p:spPr>
        <p:txBody>
          <a:bodyPr vert="horz" lIns="91440" tIns="45720" rIns="91440" bIns="45720" rtlCol="0">
            <a:normAutofit/>
          </a:bodyPr>
          <a:lstStyle/>
          <a:p>
            <a:pPr>
              <a:buClr>
                <a:srgbClr val="00B050"/>
              </a:buClr>
              <a:buFont typeface="Wingdings" panose="05000000000000000000" pitchFamily="2" charset="2"/>
              <a:buChar char="p"/>
            </a:pPr>
            <a:r>
              <a:rPr altLang="en-US" sz="2000" dirty="0" err="1">
                <a:latin typeface="幼圆" panose="02010509060101010101" pitchFamily="49" charset="-122"/>
                <a:ea typeface="幼圆" panose="02010509060101010101" pitchFamily="49" charset="-122"/>
              </a:rPr>
              <a:t>过拟合</a:t>
            </a:r>
            <a:r>
              <a:rPr lang="zh-CN" altLang="en-US" sz="2000" dirty="0">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模型在训练集模型表现良好，但是在测试集较差。具体表现在训练集为追求好的效果（经验损失小，准确率高等</a:t>
            </a:r>
            <a:r>
              <a:rPr lang="en-US" altLang="zh-CN" sz="2000" dirty="0">
                <a:latin typeface="幼圆" panose="02010509060101010101" pitchFamily="49" charset="-122"/>
                <a:ea typeface="幼圆" panose="02010509060101010101" pitchFamily="49" charset="-122"/>
              </a:rPr>
              <a:t>)</a:t>
            </a:r>
            <a:r>
              <a:rPr altLang="en-US" sz="2000" dirty="0">
                <a:latin typeface="幼圆" panose="02010509060101010101" pitchFamily="49" charset="-122"/>
                <a:ea typeface="幼圆" panose="02010509060101010101" pitchFamily="49" charset="-122"/>
              </a:rPr>
              <a:t>，</a:t>
            </a:r>
            <a:r>
              <a:rPr altLang="en-US" sz="2000" dirty="0" err="1">
                <a:latin typeface="幼圆" panose="02010509060101010101" pitchFamily="49" charset="-122"/>
                <a:ea typeface="幼圆" panose="02010509060101010101" pitchFamily="49" charset="-122"/>
              </a:rPr>
              <a:t>模型建立的过于复杂，能够很好反映已知数据，但泛化能力太差。即</a:t>
            </a:r>
            <a:r>
              <a:rPr lang="en-US" altLang="zh-CN" sz="2000" dirty="0" err="1">
                <a:latin typeface="幼圆" panose="02010509060101010101" pitchFamily="49" charset="-122"/>
                <a:ea typeface="幼圆" panose="02010509060101010101" pitchFamily="49" charset="-122"/>
              </a:rPr>
              <a:t>empirical</a:t>
            </a:r>
            <a:r>
              <a:rPr lang="en-US" altLang="zh-CN" sz="2000" dirty="0">
                <a:latin typeface="幼圆" panose="02010509060101010101" pitchFamily="49" charset="-122"/>
                <a:ea typeface="幼圆" panose="02010509060101010101" pitchFamily="49" charset="-122"/>
              </a:rPr>
              <a:t> </a:t>
            </a:r>
            <a:r>
              <a:rPr lang="en-US" altLang="zh-CN" sz="2000" dirty="0" err="1">
                <a:latin typeface="幼圆" panose="02010509060101010101" pitchFamily="49" charset="-122"/>
                <a:ea typeface="幼圆" panose="02010509060101010101" pitchFamily="49" charset="-122"/>
              </a:rPr>
              <a:t>loss</a:t>
            </a:r>
            <a:r>
              <a:rPr altLang="en-US" sz="2000" dirty="0" err="1">
                <a:latin typeface="幼圆" panose="02010509060101010101" pitchFamily="49" charset="-122"/>
                <a:ea typeface="幼圆" panose="02010509060101010101" pitchFamily="49" charset="-122"/>
              </a:rPr>
              <a:t>比较小，而</a:t>
            </a:r>
            <a:r>
              <a:rPr lang="en-US" altLang="zh-CN" sz="2000" dirty="0" err="1">
                <a:latin typeface="幼圆" panose="02010509060101010101" pitchFamily="49" charset="-122"/>
                <a:ea typeface="幼圆" panose="02010509060101010101" pitchFamily="49" charset="-122"/>
              </a:rPr>
              <a:t>Generalized</a:t>
            </a:r>
            <a:r>
              <a:rPr lang="en-US" altLang="zh-CN" sz="2000" dirty="0">
                <a:latin typeface="幼圆" panose="02010509060101010101" pitchFamily="49" charset="-122"/>
                <a:ea typeface="幼圆" panose="02010509060101010101" pitchFamily="49" charset="-122"/>
              </a:rPr>
              <a:t> </a:t>
            </a:r>
            <a:r>
              <a:rPr lang="en-US" altLang="zh-CN" sz="2000" dirty="0" err="1">
                <a:latin typeface="幼圆" panose="02010509060101010101" pitchFamily="49" charset="-122"/>
                <a:ea typeface="幼圆" panose="02010509060101010101" pitchFamily="49" charset="-122"/>
              </a:rPr>
              <a:t>loss</a:t>
            </a:r>
            <a:r>
              <a:rPr altLang="en-US" sz="2000" dirty="0" err="1">
                <a:latin typeface="幼圆" panose="02010509060101010101" pitchFamily="49" charset="-122"/>
                <a:ea typeface="幼圆" panose="02010509060101010101" pitchFamily="49" charset="-122"/>
              </a:rPr>
              <a:t>比较大</a:t>
            </a:r>
            <a:r>
              <a:rPr altLang="en-US" sz="2000" dirty="0">
                <a:latin typeface="幼圆" panose="02010509060101010101" pitchFamily="49" charset="-122"/>
                <a:ea typeface="幼圆" panose="02010509060101010101" pitchFamily="49" charset="-122"/>
              </a:rPr>
              <a:t>。</a:t>
            </a:r>
          </a:p>
        </p:txBody>
      </p:sp>
      <p:pic>
        <p:nvPicPr>
          <p:cNvPr id="1741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04864"/>
            <a:ext cx="8682577"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79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3568" y="1052736"/>
            <a:ext cx="8347856" cy="5094366"/>
          </a:xfrm>
          <a:prstGeom prst="rect">
            <a:avLst/>
          </a:prstGeom>
        </p:spPr>
      </p:pic>
    </p:spTree>
    <p:extLst>
      <p:ext uri="{BB962C8B-B14F-4D97-AF65-F5344CB8AC3E}">
        <p14:creationId xmlns:p14="http://schemas.microsoft.com/office/powerpoint/2010/main" val="3196690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99592" y="1052736"/>
            <a:ext cx="8144801" cy="5252939"/>
          </a:xfrm>
          <a:prstGeom prst="rect">
            <a:avLst/>
          </a:prstGeom>
        </p:spPr>
      </p:pic>
    </p:spTree>
    <p:extLst>
      <p:ext uri="{BB962C8B-B14F-4D97-AF65-F5344CB8AC3E}">
        <p14:creationId xmlns:p14="http://schemas.microsoft.com/office/powerpoint/2010/main" val="3164310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27584" y="692696"/>
            <a:ext cx="8109982" cy="6165304"/>
          </a:xfrm>
          <a:prstGeom prst="rect">
            <a:avLst/>
          </a:prstGeom>
        </p:spPr>
      </p:pic>
    </p:spTree>
    <p:extLst>
      <p:ext uri="{BB962C8B-B14F-4D97-AF65-F5344CB8AC3E}">
        <p14:creationId xmlns:p14="http://schemas.microsoft.com/office/powerpoint/2010/main" val="3921037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7584" y="906584"/>
            <a:ext cx="8112751" cy="5939583"/>
          </a:xfrm>
          <a:prstGeom prst="rect">
            <a:avLst/>
          </a:prstGeom>
        </p:spPr>
      </p:pic>
    </p:spTree>
    <p:extLst>
      <p:ext uri="{BB962C8B-B14F-4D97-AF65-F5344CB8AC3E}">
        <p14:creationId xmlns:p14="http://schemas.microsoft.com/office/powerpoint/2010/main" val="3616714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16141" y="548680"/>
            <a:ext cx="8398582" cy="6163683"/>
          </a:xfrm>
          <a:prstGeom prst="rect">
            <a:avLst/>
          </a:prstGeom>
        </p:spPr>
      </p:pic>
    </p:spTree>
    <p:extLst>
      <p:ext uri="{BB962C8B-B14F-4D97-AF65-F5344CB8AC3E}">
        <p14:creationId xmlns:p14="http://schemas.microsoft.com/office/powerpoint/2010/main" val="682860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55576" y="692696"/>
            <a:ext cx="8172400" cy="5784202"/>
          </a:xfrm>
          <a:prstGeom prst="rect">
            <a:avLst/>
          </a:prstGeom>
        </p:spPr>
      </p:pic>
    </p:spTree>
    <p:extLst>
      <p:ext uri="{BB962C8B-B14F-4D97-AF65-F5344CB8AC3E}">
        <p14:creationId xmlns:p14="http://schemas.microsoft.com/office/powerpoint/2010/main" val="4039405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1196752"/>
            <a:ext cx="8625450" cy="4750063"/>
          </a:xfrm>
          <a:prstGeom prst="rect">
            <a:avLst/>
          </a:prstGeom>
        </p:spPr>
      </p:pic>
    </p:spTree>
    <p:extLst>
      <p:ext uri="{BB962C8B-B14F-4D97-AF65-F5344CB8AC3E}">
        <p14:creationId xmlns:p14="http://schemas.microsoft.com/office/powerpoint/2010/main" val="4012050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27584" y="548680"/>
            <a:ext cx="7729112" cy="6202857"/>
          </a:xfrm>
          <a:prstGeom prst="rect">
            <a:avLst/>
          </a:prstGeom>
        </p:spPr>
      </p:pic>
    </p:spTree>
    <p:extLst>
      <p:ext uri="{BB962C8B-B14F-4D97-AF65-F5344CB8AC3E}">
        <p14:creationId xmlns:p14="http://schemas.microsoft.com/office/powerpoint/2010/main" val="4269340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9552" y="1484784"/>
            <a:ext cx="8363431" cy="4536504"/>
          </a:xfrm>
          <a:prstGeom prst="rect">
            <a:avLst/>
          </a:prstGeom>
        </p:spPr>
      </p:pic>
      <p:sp>
        <p:nvSpPr>
          <p:cNvPr id="5" name="标题 1"/>
          <p:cNvSpPr>
            <a:spLocks noGrp="1"/>
          </p:cNvSpPr>
          <p:nvPr>
            <p:ph type="title"/>
          </p:nvPr>
        </p:nvSpPr>
        <p:spPr>
          <a:xfrm>
            <a:off x="457200" y="274638"/>
            <a:ext cx="8229600" cy="1143000"/>
          </a:xfrm>
        </p:spPr>
        <p:txBody>
          <a:bodyPr/>
          <a:lstStyle/>
          <a:p>
            <a:r>
              <a:rPr lang="zh-CN" altLang="en-US" dirty="0">
                <a:latin typeface="幼圆" panose="02010509060101010101" pitchFamily="49" charset="-122"/>
                <a:ea typeface="幼圆" panose="02010509060101010101" pitchFamily="49" charset="-122"/>
              </a:rPr>
              <a:t>二项检验</a:t>
            </a:r>
          </a:p>
        </p:txBody>
      </p:sp>
    </p:spTree>
    <p:extLst>
      <p:ext uri="{BB962C8B-B14F-4D97-AF65-F5344CB8AC3E}">
        <p14:creationId xmlns:p14="http://schemas.microsoft.com/office/powerpoint/2010/main" val="1724561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91680" y="980728"/>
            <a:ext cx="6887864" cy="5309211"/>
          </a:xfrm>
          <a:prstGeom prst="rect">
            <a:avLst/>
          </a:prstGeom>
        </p:spPr>
      </p:pic>
      <p:sp>
        <p:nvSpPr>
          <p:cNvPr id="2" name="Rectangle 1">
            <a:extLst>
              <a:ext uri="{FF2B5EF4-FFF2-40B4-BE49-F238E27FC236}">
                <a16:creationId xmlns:a16="http://schemas.microsoft.com/office/drawing/2014/main" id="{9B418540-D3A1-3D74-52A3-D0ED76F86851}"/>
              </a:ext>
            </a:extLst>
          </p:cNvPr>
          <p:cNvSpPr>
            <a:spLocks noChangeArrowheads="1"/>
          </p:cNvSpPr>
          <p:nvPr/>
        </p:nvSpPr>
        <p:spPr bwMode="auto">
          <a:xfrm>
            <a:off x="611560" y="1658997"/>
            <a:ext cx="1728192" cy="20979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0" tIns="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rgbClr val="404040"/>
                </a:solidFill>
                <a:effectLst/>
                <a:latin typeface="仿宋" panose="02010609060101010101" pitchFamily="49" charset="-122"/>
                <a:ea typeface="仿宋" panose="02010609060101010101" pitchFamily="49" charset="-122"/>
              </a:rPr>
              <a:t>y轴的概率是: </a:t>
            </a:r>
            <a:endParaRPr kumimoji="0" lang="en-US" altLang="zh-CN" sz="2000" b="1" i="0" u="none" strike="noStrike" cap="none" normalizeH="0" baseline="0" dirty="0">
              <a:ln>
                <a:noFill/>
              </a:ln>
              <a:solidFill>
                <a:srgbClr val="C00000"/>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tabLst/>
            </a:pPr>
            <a:endParaRPr lang="en-US" altLang="zh-CN" sz="2000" b="1" dirty="0">
              <a:solidFill>
                <a:srgbClr val="C00000"/>
              </a:solidFill>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1600" b="1" i="0" u="none" strike="noStrike" cap="none" normalizeH="0" baseline="0" dirty="0">
                <a:ln>
                  <a:noFill/>
                </a:ln>
                <a:solidFill>
                  <a:srgbClr val="C00000"/>
                </a:solidFill>
                <a:effectLst/>
                <a:latin typeface="仿宋" panose="02010609060101010101" pitchFamily="49" charset="-122"/>
                <a:ea typeface="仿宋" panose="02010609060101010101" pitchFamily="49" charset="-122"/>
              </a:rPr>
              <a:t>学习器对样本做出的预测的错误率为     的概率</a:t>
            </a:r>
            <a:r>
              <a:rPr kumimoji="0" lang="en-US" altLang="zh-CN" sz="1600" b="1" i="0" u="none" strike="noStrike" cap="none" normalizeH="0" baseline="0" dirty="0">
                <a:ln>
                  <a:noFill/>
                </a:ln>
                <a:solidFill>
                  <a:srgbClr val="C00000"/>
                </a:solidFill>
                <a:effectLst/>
                <a:latin typeface="仿宋" panose="02010609060101010101" pitchFamily="49" charset="-122"/>
                <a:ea typeface="仿宋" panose="02010609060101010101" pitchFamily="49" charset="-122"/>
              </a:rPr>
              <a:t> </a:t>
            </a:r>
            <a:endParaRPr kumimoji="0" lang="zh-CN" altLang="zh-CN" sz="1600" b="1" i="0" u="none" strike="noStrike" cap="none" normalizeH="0" baseline="0" dirty="0">
              <a:ln>
                <a:noFill/>
              </a:ln>
              <a:solidFill>
                <a:srgbClr val="C00000"/>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sp>
        <p:nvSpPr>
          <p:cNvPr id="3" name="AutoShape 2" descr="\hat \epsilon">
            <a:extLst>
              <a:ext uri="{FF2B5EF4-FFF2-40B4-BE49-F238E27FC236}">
                <a16:creationId xmlns:a16="http://schemas.microsoft.com/office/drawing/2014/main" id="{DE36852A-053E-62F7-5785-85DB6942F206}"/>
              </a:ext>
            </a:extLst>
          </p:cNvPr>
          <p:cNvSpPr>
            <a:spLocks noChangeAspect="1" noChangeArrowheads="1"/>
          </p:cNvSpPr>
          <p:nvPr/>
        </p:nvSpPr>
        <p:spPr bwMode="auto">
          <a:xfrm>
            <a:off x="3719513" y="-2079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142F1296-65B1-A302-0C24-F295776FBE1B}"/>
              </a:ext>
            </a:extLst>
          </p:cNvPr>
          <p:cNvPicPr>
            <a:picLocks noChangeAspect="1"/>
          </p:cNvPicPr>
          <p:nvPr/>
        </p:nvPicPr>
        <p:blipFill>
          <a:blip r:embed="rId3"/>
          <a:stretch>
            <a:fillRect/>
          </a:stretch>
        </p:blipFill>
        <p:spPr>
          <a:xfrm>
            <a:off x="1115616" y="3068960"/>
            <a:ext cx="180952" cy="257143"/>
          </a:xfrm>
          <a:prstGeom prst="rect">
            <a:avLst/>
          </a:prstGeom>
        </p:spPr>
      </p:pic>
    </p:spTree>
    <p:extLst>
      <p:ext uri="{BB962C8B-B14F-4D97-AF65-F5344CB8AC3E}">
        <p14:creationId xmlns:p14="http://schemas.microsoft.com/office/powerpoint/2010/main" val="231564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经验误差与过拟合</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原则</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评估方法</a:t>
            </a:r>
            <a:endParaRPr lang="en-US" altLang="zh-CN" sz="2400" b="1"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性能度量</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指标</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比较检验</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性能比较</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偏差与方差</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 </a:t>
            </a:r>
            <a:r>
              <a:rPr lang="zh-CN" altLang="en-US" sz="2000" b="1" dirty="0">
                <a:latin typeface="幼圆" panose="02010509060101010101" pitchFamily="49" charset="-122"/>
                <a:ea typeface="幼圆" panose="02010509060101010101" pitchFamily="49" charset="-122"/>
              </a:rPr>
              <a:t>性能解释</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2266760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二项检验</a:t>
            </a:r>
          </a:p>
        </p:txBody>
      </p:sp>
      <p:grpSp>
        <p:nvGrpSpPr>
          <p:cNvPr id="6" name="组合 5"/>
          <p:cNvGrpSpPr/>
          <p:nvPr/>
        </p:nvGrpSpPr>
        <p:grpSpPr>
          <a:xfrm>
            <a:off x="980723" y="2944816"/>
            <a:ext cx="7839749" cy="2462213"/>
            <a:chOff x="798488" y="3124844"/>
            <a:chExt cx="7839749" cy="2462213"/>
          </a:xfrm>
        </p:grpSpPr>
        <p:sp>
          <p:nvSpPr>
            <p:cNvPr id="5" name="矩形 4"/>
            <p:cNvSpPr/>
            <p:nvPr/>
          </p:nvSpPr>
          <p:spPr>
            <a:xfrm>
              <a:off x="798488" y="3124844"/>
              <a:ext cx="7263685" cy="2462213"/>
            </a:xfrm>
            <a:prstGeom prst="rect">
              <a:avLst/>
            </a:prstGeom>
          </p:spPr>
          <p:txBody>
            <a:bodyPr wrap="square">
              <a:spAutoFit/>
            </a:bodyPr>
            <a:lstStyle/>
            <a:p>
              <a:r>
                <a:rPr lang="zh-CN" altLang="en-US" sz="2200" dirty="0">
                  <a:latin typeface="幼圆" panose="02010509060101010101" pitchFamily="49" charset="-122"/>
                  <a:ea typeface="幼圆" panose="02010509060101010101" pitchFamily="49" charset="-122"/>
                </a:rPr>
                <a:t>假设</a:t>
              </a:r>
              <a:r>
                <a:rPr lang="en-US" altLang="zh-CN" sz="2200" dirty="0">
                  <a:latin typeface="幼圆" panose="02010509060101010101" pitchFamily="49" charset="-122"/>
                  <a:ea typeface="幼圆" panose="02010509060101010101" pitchFamily="49" charset="-122"/>
                </a:rPr>
                <a:t>	    ,</a:t>
              </a:r>
              <a:r>
                <a:rPr lang="zh-CN" altLang="en-US" sz="2200" dirty="0">
                  <a:latin typeface="幼圆" panose="02010509060101010101" pitchFamily="49" charset="-122"/>
                  <a:ea typeface="幼圆" panose="02010509060101010101" pitchFamily="49" charset="-122"/>
                </a:rPr>
                <a:t>若测试错误率  小于临界值：</a:t>
              </a:r>
              <a:endParaRPr lang="en-US" altLang="zh-CN" sz="2200" dirty="0">
                <a:latin typeface="幼圆" panose="02010509060101010101" pitchFamily="49" charset="-122"/>
                <a:ea typeface="幼圆" panose="02010509060101010101" pitchFamily="49" charset="-122"/>
              </a:endParaRPr>
            </a:p>
            <a:p>
              <a:pPr marL="325800" lvl="1"/>
              <a:endParaRPr lang="en-US" altLang="zh-CN" sz="2200" dirty="0">
                <a:latin typeface="幼圆" panose="02010509060101010101" pitchFamily="49" charset="-122"/>
                <a:ea typeface="幼圆" panose="02010509060101010101" pitchFamily="49" charset="-122"/>
              </a:endParaRPr>
            </a:p>
            <a:p>
              <a:pPr indent="-131400"/>
              <a:endParaRPr lang="en-US" altLang="zh-CN" sz="2200" dirty="0">
                <a:latin typeface="幼圆" panose="02010509060101010101" pitchFamily="49" charset="-122"/>
                <a:ea typeface="幼圆" panose="02010509060101010101" pitchFamily="49" charset="-122"/>
              </a:endParaRPr>
            </a:p>
            <a:p>
              <a:pPr indent="-131400"/>
              <a:endParaRPr lang="en-US" altLang="zh-CN" sz="2200" dirty="0">
                <a:latin typeface="幼圆" panose="02010509060101010101" pitchFamily="49" charset="-122"/>
                <a:ea typeface="幼圆" panose="02010509060101010101" pitchFamily="49" charset="-122"/>
              </a:endParaRPr>
            </a:p>
            <a:p>
              <a:pPr indent="-131400"/>
              <a:r>
                <a:rPr lang="zh-CN" altLang="en-US" sz="2200" dirty="0">
                  <a:latin typeface="幼圆" panose="02010509060101010101" pitchFamily="49" charset="-122"/>
                  <a:ea typeface="幼圆" panose="02010509060101010101" pitchFamily="49" charset="-122"/>
                </a:rPr>
                <a:t>则在   的显著度下，假设      不能被拒绝</a:t>
              </a:r>
              <a:r>
                <a:rPr lang="en-US" altLang="zh-CN" sz="2200" dirty="0">
                  <a:latin typeface="幼圆" panose="02010509060101010101" pitchFamily="49" charset="-122"/>
                  <a:ea typeface="幼圆" panose="02010509060101010101" pitchFamily="49" charset="-122"/>
                </a:rPr>
                <a:t>, </a:t>
              </a:r>
              <a:r>
                <a:rPr lang="zh-CN" altLang="en-US" sz="2200" dirty="0">
                  <a:latin typeface="幼圆" panose="02010509060101010101" pitchFamily="49" charset="-122"/>
                  <a:ea typeface="幼圆" panose="02010509060101010101" pitchFamily="49" charset="-122"/>
                </a:rPr>
                <a:t>也即能以</a:t>
              </a:r>
              <a:endParaRPr lang="en-US" altLang="zh-CN" sz="2200" dirty="0">
                <a:latin typeface="幼圆" panose="02010509060101010101" pitchFamily="49" charset="-122"/>
                <a:ea typeface="幼圆" panose="02010509060101010101" pitchFamily="49" charset="-122"/>
              </a:endParaRPr>
            </a:p>
            <a:p>
              <a:pPr indent="-131400"/>
              <a:r>
                <a:rPr lang="zh-CN" altLang="en-US" sz="2200" dirty="0">
                  <a:latin typeface="幼圆" panose="02010509060101010101" pitchFamily="49" charset="-122"/>
                  <a:ea typeface="幼圆" panose="02010509060101010101" pitchFamily="49" charset="-122"/>
                </a:rPr>
                <a:t>的置信度认为，模型的泛化错误率不大于   </a:t>
              </a:r>
              <a:r>
                <a:rPr lang="en-US" altLang="zh-CN" sz="2200" dirty="0">
                  <a:latin typeface="幼圆" panose="02010509060101010101" pitchFamily="49" charset="-122"/>
                  <a:ea typeface="幼圆" panose="02010509060101010101" pitchFamily="49" charset="-122"/>
                </a:rPr>
                <a:t>.</a:t>
              </a:r>
              <a:r>
                <a:rPr lang="zh-CN" altLang="en-US" sz="2200" dirty="0">
                  <a:latin typeface="幼圆" panose="02010509060101010101" pitchFamily="49" charset="-122"/>
                  <a:ea typeface="幼圆" panose="02010509060101010101" pitchFamily="49" charset="-122"/>
                </a:rPr>
                <a:t>否则该假设可被拒绝。</a:t>
              </a:r>
              <a:endParaRPr lang="en-US" altLang="zh-CN" sz="2200" dirty="0">
                <a:latin typeface="幼圆" panose="02010509060101010101" pitchFamily="49" charset="-122"/>
                <a:ea typeface="幼圆" panose="02010509060101010101" pitchFamily="49" charset="-122"/>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0812" y="3202117"/>
              <a:ext cx="840109" cy="34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495" y="4601730"/>
              <a:ext cx="234357" cy="208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0880" y="4560948"/>
              <a:ext cx="807357" cy="309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9085" y="4898590"/>
              <a:ext cx="337386" cy="337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778" y="3621998"/>
              <a:ext cx="5129077" cy="75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组合 6"/>
          <p:cNvGrpSpPr/>
          <p:nvPr/>
        </p:nvGrpSpPr>
        <p:grpSpPr>
          <a:xfrm>
            <a:off x="911158" y="1271047"/>
            <a:ext cx="6973210" cy="1200988"/>
            <a:chOff x="474893" y="1080547"/>
            <a:chExt cx="6973210" cy="1200988"/>
          </a:xfrm>
        </p:grpSpPr>
        <p:sp>
          <p:nvSpPr>
            <p:cNvPr id="4" name="内容占位符 2"/>
            <p:cNvSpPr txBox="1">
              <a:spLocks/>
            </p:cNvSpPr>
            <p:nvPr/>
          </p:nvSpPr>
          <p:spPr>
            <a:xfrm>
              <a:off x="474893" y="10805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ts val="2800"/>
                </a:lnSpc>
                <a:buClr>
                  <a:srgbClr val="00B050"/>
                </a:buClr>
              </a:pPr>
              <a:r>
                <a:rPr lang="zh-CN" altLang="en-US" dirty="0">
                  <a:latin typeface="幼圆" panose="02010509060101010101" pitchFamily="49" charset="-122"/>
                </a:rPr>
                <a:t>记泛化错误率为  ，测试错误率为  </a:t>
              </a:r>
              <a:r>
                <a:rPr lang="en-US" altLang="zh-CN" dirty="0">
                  <a:latin typeface="幼圆" panose="02010509060101010101" pitchFamily="49" charset="-122"/>
                </a:rPr>
                <a:t>,</a:t>
              </a:r>
              <a:r>
                <a:rPr lang="zh-CN" altLang="en-US" dirty="0">
                  <a:latin typeface="幼圆" panose="02010509060101010101" pitchFamily="49" charset="-122"/>
                </a:rPr>
                <a:t>假定测试样本从样本总体分布中独立采样而来，我们可以使用“二项检验”对       进行假设检验。</a:t>
              </a:r>
            </a:p>
          </p:txBody>
        </p:sp>
        <p:pic>
          <p:nvPicPr>
            <p:cNvPr id="2253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9023" y="1176338"/>
              <a:ext cx="2286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8711" y="1138581"/>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7543" y="1870348"/>
              <a:ext cx="840109" cy="34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984" y="3002821"/>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618" y="4374881"/>
            <a:ext cx="840109" cy="34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3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幼圆" panose="02010509060101010101" pitchFamily="49" charset="-122"/>
                <a:ea typeface="幼圆" panose="02010509060101010101" pitchFamily="49" charset="-122"/>
              </a:rPr>
              <a:t>t</a:t>
            </a:r>
            <a:r>
              <a:rPr lang="zh-CN" altLang="en-US" dirty="0">
                <a:latin typeface="幼圆" panose="02010509060101010101" pitchFamily="49" charset="-122"/>
                <a:ea typeface="幼圆" panose="02010509060101010101" pitchFamily="49" charset="-122"/>
              </a:rPr>
              <a:t>检验</a:t>
            </a:r>
          </a:p>
        </p:txBody>
      </p:sp>
      <p:sp>
        <p:nvSpPr>
          <p:cNvPr id="5" name="矩形 4"/>
          <p:cNvSpPr/>
          <p:nvPr/>
        </p:nvSpPr>
        <p:spPr>
          <a:xfrm>
            <a:off x="755576" y="1340768"/>
            <a:ext cx="8136904" cy="1631216"/>
          </a:xfrm>
          <a:prstGeom prst="rect">
            <a:avLst/>
          </a:prstGeom>
        </p:spPr>
        <p:txBody>
          <a:bodyPr wrap="square">
            <a:spAutoFit/>
          </a:bodyPr>
          <a:lstStyle/>
          <a:p>
            <a:pPr marL="342900" indent="-342900">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两块麦田：左边的麦田采用传统</a:t>
            </a:r>
            <a:r>
              <a:rPr lang="en-US" altLang="zh-CN" sz="2000" dirty="0">
                <a:latin typeface="幼圆" panose="02010509060101010101" pitchFamily="49" charset="-122"/>
                <a:ea typeface="幼圆" panose="02010509060101010101" pitchFamily="49" charset="-122"/>
              </a:rPr>
              <a:t>A</a:t>
            </a:r>
            <a:r>
              <a:rPr lang="zh-CN" altLang="en-US" sz="2000" dirty="0">
                <a:latin typeface="幼圆" panose="02010509060101010101" pitchFamily="49" charset="-122"/>
                <a:ea typeface="幼圆" panose="02010509060101010101" pitchFamily="49" charset="-122"/>
              </a:rPr>
              <a:t>工艺进行种植，</a:t>
            </a:r>
            <a:r>
              <a:rPr lang="zh-CN" altLang="en-US" sz="2000" dirty="0">
                <a:solidFill>
                  <a:srgbClr val="FF0000"/>
                </a:solidFill>
                <a:latin typeface="幼圆" panose="02010509060101010101" pitchFamily="49" charset="-122"/>
                <a:ea typeface="幼圆" panose="02010509060101010101" pitchFamily="49" charset="-122"/>
              </a:rPr>
              <a:t>平均每株大麦可以结</a:t>
            </a:r>
            <a:r>
              <a:rPr lang="en-US" altLang="zh-CN" sz="2000" dirty="0">
                <a:solidFill>
                  <a:srgbClr val="FF0000"/>
                </a:solidFill>
                <a:latin typeface="幼圆" panose="02010509060101010101" pitchFamily="49" charset="-122"/>
                <a:ea typeface="幼圆" panose="02010509060101010101" pitchFamily="49" charset="-122"/>
              </a:rPr>
              <a:t>100</a:t>
            </a:r>
            <a:r>
              <a:rPr lang="zh-CN" altLang="en-US" sz="2000" dirty="0">
                <a:solidFill>
                  <a:srgbClr val="FF0000"/>
                </a:solidFill>
                <a:latin typeface="幼圆" panose="02010509060101010101" pitchFamily="49" charset="-122"/>
                <a:ea typeface="幼圆" panose="02010509060101010101" pitchFamily="49" charset="-122"/>
              </a:rPr>
              <a:t>粒穗子</a:t>
            </a:r>
            <a:r>
              <a:rPr lang="zh-CN" altLang="en-US" sz="2000" dirty="0">
                <a:latin typeface="幼圆" panose="02010509060101010101" pitchFamily="49" charset="-122"/>
                <a:ea typeface="幼圆" panose="02010509060101010101" pitchFamily="49" charset="-122"/>
              </a:rPr>
              <a:t>。而右边的麦田采用改进过的</a:t>
            </a:r>
            <a:r>
              <a:rPr lang="en-US" altLang="zh-CN" sz="2000" dirty="0">
                <a:latin typeface="幼圆" panose="02010509060101010101" pitchFamily="49" charset="-122"/>
                <a:ea typeface="幼圆" panose="02010509060101010101" pitchFamily="49" charset="-122"/>
              </a:rPr>
              <a:t>B</a:t>
            </a:r>
            <a:r>
              <a:rPr lang="zh-CN" altLang="en-US" sz="2000" dirty="0">
                <a:latin typeface="幼圆" panose="02010509060101010101" pitchFamily="49" charset="-122"/>
                <a:ea typeface="幼圆" panose="02010509060101010101" pitchFamily="49" charset="-122"/>
              </a:rPr>
              <a:t>工艺种植，想知道“</a:t>
            </a:r>
            <a:r>
              <a:rPr lang="en-US" altLang="zh-CN" sz="2000" dirty="0">
                <a:latin typeface="幼圆" panose="02010509060101010101" pitchFamily="49" charset="-122"/>
                <a:ea typeface="幼圆" panose="02010509060101010101" pitchFamily="49" charset="-122"/>
              </a:rPr>
              <a:t>B</a:t>
            </a:r>
            <a:r>
              <a:rPr lang="zh-CN" altLang="en-US" sz="2000" dirty="0">
                <a:latin typeface="幼圆" panose="02010509060101010101" pitchFamily="49" charset="-122"/>
                <a:ea typeface="幼圆" panose="02010509060101010101" pitchFamily="49" charset="-122"/>
              </a:rPr>
              <a:t>工艺是否提高了产量”。</a:t>
            </a:r>
          </a:p>
          <a:p>
            <a:pPr marL="342900" indent="-342900">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为了节约成本、减小损耗，从</a:t>
            </a:r>
            <a:r>
              <a:rPr lang="en-US" altLang="zh-CN" sz="2000" dirty="0">
                <a:latin typeface="幼圆" panose="02010509060101010101" pitchFamily="49" charset="-122"/>
                <a:ea typeface="幼圆" panose="02010509060101010101" pitchFamily="49" charset="-122"/>
              </a:rPr>
              <a:t>B</a:t>
            </a:r>
            <a:r>
              <a:rPr lang="zh-CN" altLang="en-US" sz="2000" dirty="0">
                <a:latin typeface="幼圆" panose="02010509060101010101" pitchFamily="49" charset="-122"/>
                <a:ea typeface="幼圆" panose="02010509060101010101" pitchFamily="49" charset="-122"/>
              </a:rPr>
              <a:t>工艺的麦田中</a:t>
            </a:r>
            <a:r>
              <a:rPr lang="zh-CN" altLang="en-US" sz="2000" dirty="0">
                <a:solidFill>
                  <a:srgbClr val="FF0000"/>
                </a:solidFill>
                <a:latin typeface="幼圆" panose="02010509060101010101" pitchFamily="49" charset="-122"/>
                <a:ea typeface="幼圆" panose="02010509060101010101" pitchFamily="49" charset="-122"/>
              </a:rPr>
              <a:t>采样了</a:t>
            </a:r>
            <a:r>
              <a:rPr lang="en-US" altLang="zh-CN" sz="2000" dirty="0">
                <a:solidFill>
                  <a:srgbClr val="FF0000"/>
                </a:solidFill>
                <a:latin typeface="幼圆" panose="02010509060101010101" pitchFamily="49" charset="-122"/>
                <a:ea typeface="幼圆" panose="02010509060101010101" pitchFamily="49" charset="-122"/>
              </a:rPr>
              <a:t>5</a:t>
            </a:r>
            <a:r>
              <a:rPr lang="zh-CN" altLang="en-US" sz="2000" dirty="0">
                <a:solidFill>
                  <a:srgbClr val="FF0000"/>
                </a:solidFill>
                <a:latin typeface="幼圆" panose="02010509060101010101" pitchFamily="49" charset="-122"/>
                <a:ea typeface="幼圆" panose="02010509060101010101" pitchFamily="49" charset="-122"/>
              </a:rPr>
              <a:t>株大麦</a:t>
            </a:r>
            <a:r>
              <a:rPr lang="zh-CN" altLang="en-US" sz="2000" dirty="0">
                <a:latin typeface="幼圆" panose="02010509060101010101" pitchFamily="49" charset="-122"/>
                <a:ea typeface="幼圆" panose="02010509060101010101" pitchFamily="49" charset="-122"/>
              </a:rPr>
              <a:t>，样本均值为</a:t>
            </a:r>
            <a:r>
              <a:rPr lang="en-US" altLang="zh-CN" sz="2000" dirty="0">
                <a:solidFill>
                  <a:srgbClr val="FF0000"/>
                </a:solidFill>
                <a:latin typeface="幼圆" panose="02010509060101010101" pitchFamily="49" charset="-122"/>
                <a:ea typeface="幼圆" panose="02010509060101010101" pitchFamily="49" charset="-122"/>
              </a:rPr>
              <a:t>120</a:t>
            </a:r>
            <a:r>
              <a:rPr lang="zh-CN" altLang="en-US" sz="2000" dirty="0">
                <a:solidFill>
                  <a:srgbClr val="FF0000"/>
                </a:solidFill>
                <a:latin typeface="幼圆" panose="02010509060101010101" pitchFamily="49" charset="-122"/>
                <a:ea typeface="幼圆" panose="02010509060101010101" pitchFamily="49" charset="-122"/>
              </a:rPr>
              <a:t>粒穗子</a:t>
            </a:r>
            <a:r>
              <a:rPr lang="zh-CN" altLang="en-US" sz="2000" dirty="0">
                <a:latin typeface="幼圆" panose="02010509060101010101" pitchFamily="49" charset="-122"/>
                <a:ea typeface="幼圆" panose="02010509060101010101" pitchFamily="49" charset="-122"/>
              </a:rPr>
              <a:t>。似乎直观看来产量提高了，毕竟均值增加了。</a:t>
            </a:r>
            <a:endParaRPr lang="en-US" altLang="zh-CN" sz="2000" dirty="0">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2"/>
          <a:stretch>
            <a:fillRect/>
          </a:stretch>
        </p:blipFill>
        <p:spPr>
          <a:xfrm>
            <a:off x="1475656" y="3212975"/>
            <a:ext cx="6120680" cy="3580721"/>
          </a:xfrm>
          <a:prstGeom prst="rect">
            <a:avLst/>
          </a:prstGeom>
        </p:spPr>
      </p:pic>
    </p:spTree>
    <p:extLst>
      <p:ext uri="{BB962C8B-B14F-4D97-AF65-F5344CB8AC3E}">
        <p14:creationId xmlns:p14="http://schemas.microsoft.com/office/powerpoint/2010/main" val="3146944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幼圆" panose="02010509060101010101" pitchFamily="49" charset="-122"/>
                <a:ea typeface="幼圆" panose="02010509060101010101" pitchFamily="49" charset="-122"/>
              </a:rPr>
              <a:t>t</a:t>
            </a:r>
            <a:r>
              <a:rPr lang="zh-CN" altLang="en-US" dirty="0">
                <a:latin typeface="幼圆" panose="02010509060101010101" pitchFamily="49" charset="-122"/>
                <a:ea typeface="幼圆" panose="02010509060101010101" pitchFamily="49" charset="-122"/>
              </a:rPr>
              <a:t>检验</a:t>
            </a:r>
          </a:p>
        </p:txBody>
      </p:sp>
      <p:sp>
        <p:nvSpPr>
          <p:cNvPr id="5" name="矩形 4"/>
          <p:cNvSpPr/>
          <p:nvPr/>
        </p:nvSpPr>
        <p:spPr>
          <a:xfrm>
            <a:off x="755576" y="1340768"/>
            <a:ext cx="7056784" cy="3477875"/>
          </a:xfrm>
          <a:prstGeom prst="rect">
            <a:avLst/>
          </a:prstGeom>
        </p:spPr>
        <p:txBody>
          <a:bodyPr wrap="square">
            <a:spAutoFit/>
          </a:bodyPr>
          <a:lstStyle/>
          <a:p>
            <a:pPr marL="342900" indent="-342900">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假设检验：</a:t>
            </a:r>
          </a:p>
          <a:p>
            <a:pPr>
              <a:buClr>
                <a:srgbClr val="00B050"/>
              </a:buClr>
            </a:pPr>
            <a:r>
              <a:rPr lang="zh-CN" altLang="en-US" sz="2000" dirty="0">
                <a:latin typeface="幼圆" panose="02010509060101010101" pitchFamily="49" charset="-122"/>
                <a:ea typeface="幼圆" panose="02010509060101010101" pitchFamily="49" charset="-122"/>
              </a:rPr>
              <a:t>  假设：</a:t>
            </a:r>
            <a:r>
              <a:rPr lang="en-US" altLang="zh-CN" sz="2000" dirty="0">
                <a:latin typeface="幼圆" panose="02010509060101010101" pitchFamily="49" charset="-122"/>
                <a:ea typeface="幼圆" panose="02010509060101010101" pitchFamily="49" charset="-122"/>
              </a:rPr>
              <a:t>B</a:t>
            </a:r>
            <a:r>
              <a:rPr lang="zh-CN" altLang="en-US" sz="2000" dirty="0">
                <a:latin typeface="幼圆" panose="02010509060101010101" pitchFamily="49" charset="-122"/>
                <a:ea typeface="幼圆" panose="02010509060101010101" pitchFamily="49" charset="-122"/>
              </a:rPr>
              <a:t>工艺没有提高产量，即</a:t>
            </a:r>
            <a:r>
              <a:rPr lang="en-US" altLang="zh-CN" sz="2000" dirty="0">
                <a:latin typeface="幼圆" panose="02010509060101010101" pitchFamily="49" charset="-122"/>
                <a:ea typeface="幼圆" panose="02010509060101010101" pitchFamily="49" charset="-122"/>
              </a:rPr>
              <a:t>AB</a:t>
            </a:r>
            <a:r>
              <a:rPr lang="zh-CN" altLang="en-US" sz="2000" dirty="0">
                <a:latin typeface="幼圆" panose="02010509060101010101" pitchFamily="49" charset="-122"/>
                <a:ea typeface="幼圆" panose="02010509060101010101" pitchFamily="49" charset="-122"/>
              </a:rPr>
              <a:t>下的麦穗都是同一个分布 </a:t>
            </a:r>
          </a:p>
          <a:p>
            <a:pPr>
              <a:buClr>
                <a:srgbClr val="00B050"/>
              </a:buClr>
            </a:pPr>
            <a:r>
              <a:rPr lang="zh-CN" altLang="en-US" sz="2000" dirty="0">
                <a:latin typeface="幼圆" panose="02010509060101010101" pitchFamily="49" charset="-122"/>
                <a:ea typeface="幼圆" panose="02010509060101010101" pitchFamily="49" charset="-122"/>
              </a:rPr>
              <a:t>  检验：看看在此假设下，        发生的概率高不高 。</a:t>
            </a:r>
            <a:endParaRPr lang="en-US" altLang="zh-CN" sz="2000" dirty="0">
              <a:latin typeface="幼圆" panose="02010509060101010101" pitchFamily="49" charset="-122"/>
              <a:ea typeface="幼圆" panose="02010509060101010101" pitchFamily="49" charset="-122"/>
            </a:endParaRPr>
          </a:p>
          <a:p>
            <a:pPr>
              <a:buClr>
                <a:srgbClr val="00B050"/>
              </a:buClr>
            </a:pPr>
            <a:endParaRPr lang="en-US" altLang="zh-CN" sz="2000" dirty="0">
              <a:latin typeface="幼圆" panose="02010509060101010101" pitchFamily="49" charset="-122"/>
              <a:ea typeface="幼圆" panose="02010509060101010101" pitchFamily="49" charset="-122"/>
            </a:endParaRPr>
          </a:p>
          <a:p>
            <a:pPr>
              <a:buClr>
                <a:srgbClr val="00B050"/>
              </a:buClr>
            </a:pPr>
            <a:r>
              <a:rPr lang="zh-CN" altLang="en-US" sz="2000" dirty="0">
                <a:latin typeface="幼圆" panose="02010509060101010101" pitchFamily="49" charset="-122"/>
                <a:ea typeface="幼圆" panose="02010509060101010101" pitchFamily="49" charset="-122"/>
              </a:rPr>
              <a:t>已知的数据是，</a:t>
            </a:r>
            <a:r>
              <a:rPr lang="en-US" altLang="zh-CN" sz="2000" dirty="0">
                <a:latin typeface="幼圆" panose="02010509060101010101" pitchFamily="49" charset="-122"/>
                <a:ea typeface="幼圆" panose="02010509060101010101" pitchFamily="49" charset="-122"/>
              </a:rPr>
              <a:t>A</a:t>
            </a:r>
            <a:r>
              <a:rPr lang="zh-CN" altLang="en-US" sz="2000" dirty="0">
                <a:latin typeface="幼圆" panose="02010509060101010101" pitchFamily="49" charset="-122"/>
                <a:ea typeface="幼圆" panose="02010509060101010101" pitchFamily="49" charset="-122"/>
              </a:rPr>
              <a:t>工艺下的单株麦穗的个数服从          ，标准差未知的正态分布：</a:t>
            </a:r>
            <a:endParaRPr lang="en-US" altLang="zh-CN" sz="2000" dirty="0">
              <a:latin typeface="幼圆" panose="02010509060101010101" pitchFamily="49" charset="-122"/>
              <a:ea typeface="幼圆" panose="02010509060101010101" pitchFamily="49" charset="-122"/>
            </a:endParaRPr>
          </a:p>
          <a:p>
            <a:pPr>
              <a:buClr>
                <a:srgbClr val="00B050"/>
              </a:buClr>
            </a:pPr>
            <a:endParaRPr lang="en-US" altLang="zh-CN" sz="2000" dirty="0">
              <a:latin typeface="幼圆" panose="02010509060101010101" pitchFamily="49" charset="-122"/>
              <a:ea typeface="幼圆" panose="02010509060101010101" pitchFamily="49" charset="-122"/>
            </a:endParaRPr>
          </a:p>
          <a:p>
            <a:pPr>
              <a:buClr>
                <a:srgbClr val="00B050"/>
              </a:buClr>
            </a:pPr>
            <a:endParaRPr lang="en-US" altLang="zh-CN" sz="2000" dirty="0">
              <a:latin typeface="幼圆" panose="02010509060101010101" pitchFamily="49" charset="-122"/>
              <a:ea typeface="幼圆" panose="02010509060101010101" pitchFamily="49" charset="-122"/>
            </a:endParaRPr>
          </a:p>
          <a:p>
            <a:pPr>
              <a:buClr>
                <a:srgbClr val="00B050"/>
              </a:buClr>
            </a:pPr>
            <a:endParaRPr lang="en-US" altLang="zh-CN" sz="2000" dirty="0">
              <a:latin typeface="幼圆" panose="02010509060101010101" pitchFamily="49" charset="-122"/>
              <a:ea typeface="幼圆" panose="02010509060101010101" pitchFamily="49" charset="-122"/>
            </a:endParaRPr>
          </a:p>
          <a:p>
            <a:pPr>
              <a:buClr>
                <a:srgbClr val="00B050"/>
              </a:buClr>
            </a:pPr>
            <a:r>
              <a:rPr lang="zh-CN" altLang="en-US" sz="2000" dirty="0">
                <a:latin typeface="幼圆" panose="02010509060101010101" pitchFamily="49" charset="-122"/>
                <a:ea typeface="幼圆" panose="02010509060101010101" pitchFamily="49" charset="-122"/>
              </a:rPr>
              <a:t>而</a:t>
            </a:r>
            <a:r>
              <a:rPr lang="en-US" altLang="zh-CN" sz="2000" dirty="0">
                <a:latin typeface="幼圆" panose="02010509060101010101" pitchFamily="49" charset="-122"/>
                <a:ea typeface="幼圆" panose="02010509060101010101" pitchFamily="49" charset="-122"/>
              </a:rPr>
              <a:t>B</a:t>
            </a:r>
            <a:r>
              <a:rPr lang="zh-CN" altLang="en-US" sz="2000" dirty="0">
                <a:latin typeface="幼圆" panose="02010509060101010101" pitchFamily="49" charset="-122"/>
                <a:ea typeface="幼圆" panose="02010509060101010101" pitchFamily="49" charset="-122"/>
              </a:rPr>
              <a:t>工艺下的麦田的样本均值         ，采样了</a:t>
            </a:r>
            <a:r>
              <a:rPr lang="en-US" altLang="zh-CN" sz="2000" dirty="0">
                <a:latin typeface="幼圆" panose="02010509060101010101" pitchFamily="49" charset="-122"/>
                <a:ea typeface="幼圆" panose="02010509060101010101" pitchFamily="49" charset="-122"/>
              </a:rPr>
              <a:t>5</a:t>
            </a:r>
            <a:r>
              <a:rPr lang="zh-CN" altLang="en-US" sz="2000" dirty="0">
                <a:latin typeface="幼圆" panose="02010509060101010101" pitchFamily="49" charset="-122"/>
                <a:ea typeface="幼圆" panose="02010509060101010101" pitchFamily="49" charset="-122"/>
              </a:rPr>
              <a:t>株。</a:t>
            </a:r>
          </a:p>
          <a:p>
            <a:pPr>
              <a:buClr>
                <a:srgbClr val="00B050"/>
              </a:buClr>
            </a:pPr>
            <a:r>
              <a:rPr lang="zh-CN" altLang="en-US" sz="2000" dirty="0">
                <a:latin typeface="幼圆" panose="02010509060101010101" pitchFamily="49" charset="-122"/>
                <a:ea typeface="幼圆" panose="02010509060101010101" pitchFamily="49" charset="-122"/>
              </a:rPr>
              <a:t>不同的标准差对应的正态分布图像不同：</a:t>
            </a:r>
            <a:endParaRPr lang="en-US" altLang="zh-CN" sz="2000" dirty="0">
              <a:latin typeface="幼圆" panose="02010509060101010101" pitchFamily="49" charset="-122"/>
              <a:ea typeface="幼圆" panose="02010509060101010101" pitchFamily="49" charset="-122"/>
            </a:endParaRPr>
          </a:p>
        </p:txBody>
      </p:sp>
      <p:pic>
        <p:nvPicPr>
          <p:cNvPr id="7" name="图片 6"/>
          <p:cNvPicPr>
            <a:picLocks noChangeAspect="1"/>
          </p:cNvPicPr>
          <p:nvPr/>
        </p:nvPicPr>
        <p:blipFill>
          <a:blip r:embed="rId2"/>
          <a:stretch>
            <a:fillRect/>
          </a:stretch>
        </p:blipFill>
        <p:spPr>
          <a:xfrm>
            <a:off x="3839546" y="2008718"/>
            <a:ext cx="1008112" cy="318351"/>
          </a:xfrm>
          <a:prstGeom prst="rect">
            <a:avLst/>
          </a:prstGeom>
        </p:spPr>
      </p:pic>
      <p:pic>
        <p:nvPicPr>
          <p:cNvPr id="8" name="图片 7"/>
          <p:cNvPicPr>
            <a:picLocks noChangeAspect="1"/>
          </p:cNvPicPr>
          <p:nvPr/>
        </p:nvPicPr>
        <p:blipFill>
          <a:blip r:embed="rId3"/>
          <a:stretch>
            <a:fillRect/>
          </a:stretch>
        </p:blipFill>
        <p:spPr>
          <a:xfrm>
            <a:off x="6057824" y="2636912"/>
            <a:ext cx="1245544" cy="360040"/>
          </a:xfrm>
          <a:prstGeom prst="rect">
            <a:avLst/>
          </a:prstGeom>
        </p:spPr>
      </p:pic>
      <p:pic>
        <p:nvPicPr>
          <p:cNvPr id="9" name="图片 8"/>
          <p:cNvPicPr>
            <a:picLocks noChangeAspect="1"/>
          </p:cNvPicPr>
          <p:nvPr/>
        </p:nvPicPr>
        <p:blipFill>
          <a:blip r:embed="rId4"/>
          <a:stretch>
            <a:fillRect/>
          </a:stretch>
        </p:blipFill>
        <p:spPr>
          <a:xfrm>
            <a:off x="2843808" y="3315325"/>
            <a:ext cx="2714625" cy="723900"/>
          </a:xfrm>
          <a:prstGeom prst="rect">
            <a:avLst/>
          </a:prstGeom>
        </p:spPr>
      </p:pic>
      <p:pic>
        <p:nvPicPr>
          <p:cNvPr id="12" name="图片 11"/>
          <p:cNvPicPr>
            <a:picLocks noChangeAspect="1"/>
          </p:cNvPicPr>
          <p:nvPr/>
        </p:nvPicPr>
        <p:blipFill>
          <a:blip r:embed="rId2"/>
          <a:stretch>
            <a:fillRect/>
          </a:stretch>
        </p:blipFill>
        <p:spPr>
          <a:xfrm>
            <a:off x="4067944" y="4110582"/>
            <a:ext cx="1008112" cy="318351"/>
          </a:xfrm>
          <a:prstGeom prst="rect">
            <a:avLst/>
          </a:prstGeom>
        </p:spPr>
      </p:pic>
      <p:pic>
        <p:nvPicPr>
          <p:cNvPr id="10" name="图片 9">
            <a:extLst>
              <a:ext uri="{FF2B5EF4-FFF2-40B4-BE49-F238E27FC236}">
                <a16:creationId xmlns:a16="http://schemas.microsoft.com/office/drawing/2014/main" id="{6FEF40C7-DA33-1B32-3EF6-07C8E4D7277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2274430" y="5027480"/>
            <a:ext cx="4097770" cy="1211025"/>
          </a:xfrm>
          <a:prstGeom prst="rect">
            <a:avLst/>
          </a:prstGeom>
        </p:spPr>
      </p:pic>
    </p:spTree>
    <p:extLst>
      <p:ext uri="{BB962C8B-B14F-4D97-AF65-F5344CB8AC3E}">
        <p14:creationId xmlns:p14="http://schemas.microsoft.com/office/powerpoint/2010/main" val="359437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7504" y="2852936"/>
            <a:ext cx="4640868" cy="3024336"/>
          </a:xfrm>
          <a:prstGeom prst="rect">
            <a:avLst/>
          </a:prstGeom>
        </p:spPr>
      </p:pic>
      <p:pic>
        <p:nvPicPr>
          <p:cNvPr id="4" name="图片 3"/>
          <p:cNvPicPr>
            <a:picLocks noChangeAspect="1"/>
          </p:cNvPicPr>
          <p:nvPr/>
        </p:nvPicPr>
        <p:blipFill rotWithShape="1">
          <a:blip r:embed="rId3"/>
          <a:srcRect l="2565"/>
          <a:stretch/>
        </p:blipFill>
        <p:spPr>
          <a:xfrm>
            <a:off x="2771800" y="476672"/>
            <a:ext cx="5472608" cy="3478753"/>
          </a:xfrm>
          <a:prstGeom prst="rect">
            <a:avLst/>
          </a:prstGeom>
        </p:spPr>
      </p:pic>
    </p:spTree>
    <p:extLst>
      <p:ext uri="{BB962C8B-B14F-4D97-AF65-F5344CB8AC3E}">
        <p14:creationId xmlns:p14="http://schemas.microsoft.com/office/powerpoint/2010/main" val="103191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59632" y="548680"/>
            <a:ext cx="6287695" cy="5112568"/>
          </a:xfrm>
          <a:prstGeom prst="rect">
            <a:avLst/>
          </a:prstGeom>
        </p:spPr>
      </p:pic>
      <p:pic>
        <p:nvPicPr>
          <p:cNvPr id="5" name="图片 4"/>
          <p:cNvPicPr>
            <a:picLocks noChangeAspect="1"/>
          </p:cNvPicPr>
          <p:nvPr/>
        </p:nvPicPr>
        <p:blipFill>
          <a:blip r:embed="rId3"/>
          <a:stretch>
            <a:fillRect/>
          </a:stretch>
        </p:blipFill>
        <p:spPr>
          <a:xfrm>
            <a:off x="179512" y="6093296"/>
            <a:ext cx="8820472" cy="616522"/>
          </a:xfrm>
          <a:prstGeom prst="rect">
            <a:avLst/>
          </a:prstGeom>
        </p:spPr>
      </p:pic>
    </p:spTree>
    <p:extLst>
      <p:ext uri="{BB962C8B-B14F-4D97-AF65-F5344CB8AC3E}">
        <p14:creationId xmlns:p14="http://schemas.microsoft.com/office/powerpoint/2010/main" val="2251806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7584" y="548680"/>
            <a:ext cx="7848872" cy="5619643"/>
          </a:xfrm>
          <a:prstGeom prst="rect">
            <a:avLst/>
          </a:prstGeom>
        </p:spPr>
      </p:pic>
      <p:pic>
        <p:nvPicPr>
          <p:cNvPr id="3" name="图片 2"/>
          <p:cNvPicPr>
            <a:picLocks noChangeAspect="1"/>
          </p:cNvPicPr>
          <p:nvPr/>
        </p:nvPicPr>
        <p:blipFill>
          <a:blip r:embed="rId3"/>
          <a:stretch>
            <a:fillRect/>
          </a:stretch>
        </p:blipFill>
        <p:spPr>
          <a:xfrm>
            <a:off x="107504" y="5949280"/>
            <a:ext cx="8928992" cy="748240"/>
          </a:xfrm>
          <a:prstGeom prst="rect">
            <a:avLst/>
          </a:prstGeom>
        </p:spPr>
      </p:pic>
    </p:spTree>
    <p:extLst>
      <p:ext uri="{BB962C8B-B14F-4D97-AF65-F5344CB8AC3E}">
        <p14:creationId xmlns:p14="http://schemas.microsoft.com/office/powerpoint/2010/main" val="3717482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1052736"/>
            <a:ext cx="8814144" cy="4937298"/>
          </a:xfrm>
          <a:prstGeom prst="rect">
            <a:avLst/>
          </a:prstGeom>
        </p:spPr>
      </p:pic>
    </p:spTree>
    <p:extLst>
      <p:ext uri="{BB962C8B-B14F-4D97-AF65-F5344CB8AC3E}">
        <p14:creationId xmlns:p14="http://schemas.microsoft.com/office/powerpoint/2010/main" val="3719500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83569" y="836712"/>
            <a:ext cx="6912768" cy="3684345"/>
          </a:xfrm>
          <a:prstGeom prst="rect">
            <a:avLst/>
          </a:prstGeom>
        </p:spPr>
      </p:pic>
      <p:sp>
        <p:nvSpPr>
          <p:cNvPr id="3" name="文本框 2">
            <a:extLst>
              <a:ext uri="{FF2B5EF4-FFF2-40B4-BE49-F238E27FC236}">
                <a16:creationId xmlns:a16="http://schemas.microsoft.com/office/drawing/2014/main" id="{7ABD14E9-C6F1-6687-67FB-98FF2E4A8F7A}"/>
              </a:ext>
            </a:extLst>
          </p:cNvPr>
          <p:cNvSpPr txBox="1"/>
          <p:nvPr/>
        </p:nvSpPr>
        <p:spPr>
          <a:xfrm>
            <a:off x="1007109" y="5301208"/>
            <a:ext cx="6480720" cy="923330"/>
          </a:xfrm>
          <a:prstGeom prst="rect">
            <a:avLst/>
          </a:prstGeom>
          <a:noFill/>
        </p:spPr>
        <p:txBody>
          <a:bodyPr wrap="square">
            <a:spAutoFit/>
          </a:bodyPr>
          <a:lstStyle/>
          <a:p>
            <a:r>
              <a:rPr lang="zh-CN" altLang="en-US" b="0" i="0" dirty="0">
                <a:solidFill>
                  <a:srgbClr val="333333"/>
                </a:solidFill>
                <a:effectLst/>
                <a:latin typeface="华文楷体" panose="02010600040101010101" pitchFamily="2" charset="-122"/>
                <a:ea typeface="华文楷体" panose="02010600040101010101" pitchFamily="2" charset="-122"/>
              </a:rPr>
              <a:t>我们可以认为</a:t>
            </a:r>
            <a:r>
              <a:rPr lang="zh-CN" altLang="en-US" b="0" i="0" dirty="0">
                <a:solidFill>
                  <a:srgbClr val="F73131"/>
                </a:solidFill>
                <a:effectLst/>
                <a:latin typeface="华文楷体" panose="02010600040101010101" pitchFamily="2" charset="-122"/>
                <a:ea typeface="华文楷体" panose="02010600040101010101" pitchFamily="2" charset="-122"/>
              </a:rPr>
              <a:t>自由度</a:t>
            </a:r>
            <a:r>
              <a:rPr lang="en-US" altLang="zh-CN" b="0" i="0" dirty="0">
                <a:solidFill>
                  <a:srgbClr val="333333"/>
                </a:solidFill>
                <a:effectLst/>
                <a:latin typeface="华文楷体" panose="02010600040101010101" pitchFamily="2" charset="-122"/>
                <a:ea typeface="华文楷体" panose="02010600040101010101" pitchFamily="2" charset="-122"/>
              </a:rPr>
              <a:t>n</a:t>
            </a:r>
            <a:r>
              <a:rPr lang="zh-CN" altLang="en-US" b="0" i="0" dirty="0">
                <a:solidFill>
                  <a:srgbClr val="333333"/>
                </a:solidFill>
                <a:effectLst/>
                <a:latin typeface="华文楷体" panose="02010600040101010101" pitchFamily="2" charset="-122"/>
                <a:ea typeface="华文楷体" panose="02010600040101010101" pitchFamily="2" charset="-122"/>
              </a:rPr>
              <a:t>是对正态</a:t>
            </a:r>
            <a:r>
              <a:rPr lang="zh-CN" altLang="en-US" b="0" i="0" dirty="0">
                <a:solidFill>
                  <a:srgbClr val="F73131"/>
                </a:solidFill>
                <a:effectLst/>
                <a:latin typeface="华文楷体" panose="02010600040101010101" pitchFamily="2" charset="-122"/>
                <a:ea typeface="华文楷体" panose="02010600040101010101" pitchFamily="2" charset="-122"/>
              </a:rPr>
              <a:t>分布的</a:t>
            </a:r>
            <a:r>
              <a:rPr lang="zh-CN" altLang="en-US" b="0" i="0" dirty="0">
                <a:solidFill>
                  <a:srgbClr val="333333"/>
                </a:solidFill>
                <a:effectLst/>
                <a:latin typeface="华文楷体" panose="02010600040101010101" pitchFamily="2" charset="-122"/>
                <a:ea typeface="华文楷体" panose="02010600040101010101" pitchFamily="2" charset="-122"/>
              </a:rPr>
              <a:t>波动率的确信程度</a:t>
            </a:r>
            <a:r>
              <a:rPr lang="en-US" altLang="zh-CN" b="0" i="0" dirty="0">
                <a:solidFill>
                  <a:srgbClr val="333333"/>
                </a:solidFill>
                <a:effectLst/>
                <a:latin typeface="华文楷体" panose="02010600040101010101" pitchFamily="2" charset="-122"/>
                <a:ea typeface="华文楷体" panose="02010600040101010101" pitchFamily="2" charset="-122"/>
              </a:rPr>
              <a:t>(</a:t>
            </a:r>
            <a:r>
              <a:rPr lang="zh-CN" altLang="en-US" b="0" i="0" dirty="0">
                <a:solidFill>
                  <a:srgbClr val="333333"/>
                </a:solidFill>
                <a:effectLst/>
                <a:latin typeface="华文楷体" panose="02010600040101010101" pitchFamily="2" charset="-122"/>
                <a:ea typeface="华文楷体" panose="02010600040101010101" pitchFamily="2" charset="-122"/>
              </a:rPr>
              <a:t>也叫精度</a:t>
            </a:r>
            <a:r>
              <a:rPr lang="en-US" altLang="zh-CN" b="0" i="0" dirty="0">
                <a:solidFill>
                  <a:srgbClr val="333333"/>
                </a:solidFill>
                <a:effectLst/>
                <a:latin typeface="华文楷体" panose="02010600040101010101" pitchFamily="2" charset="-122"/>
                <a:ea typeface="华文楷体" panose="02010600040101010101" pitchFamily="2" charset="-122"/>
              </a:rPr>
              <a:t>)</a:t>
            </a:r>
            <a:r>
              <a:rPr lang="zh-CN" altLang="en-US" b="0" i="0" dirty="0">
                <a:solidFill>
                  <a:srgbClr val="333333"/>
                </a:solidFill>
                <a:effectLst/>
                <a:latin typeface="华文楷体" panose="02010600040101010101" pitchFamily="2" charset="-122"/>
                <a:ea typeface="华文楷体" panose="02010600040101010101" pitchFamily="2" charset="-122"/>
              </a:rPr>
              <a:t>。 当它趋近于无穷时</a:t>
            </a:r>
            <a:r>
              <a:rPr lang="en-US" altLang="zh-CN" b="0" i="0" dirty="0">
                <a:solidFill>
                  <a:srgbClr val="333333"/>
                </a:solidFill>
                <a:effectLst/>
                <a:latin typeface="华文楷体" panose="02010600040101010101" pitchFamily="2" charset="-122"/>
                <a:ea typeface="华文楷体" panose="02010600040101010101" pitchFamily="2" charset="-122"/>
              </a:rPr>
              <a:t>,</a:t>
            </a:r>
            <a:r>
              <a:rPr lang="zh-CN" altLang="en-US" b="0" i="0" dirty="0">
                <a:solidFill>
                  <a:srgbClr val="333333"/>
                </a:solidFill>
                <a:effectLst/>
                <a:latin typeface="华文楷体" panose="02010600040101010101" pitchFamily="2" charset="-122"/>
                <a:ea typeface="华文楷体" panose="02010600040101010101" pitchFamily="2" charset="-122"/>
              </a:rPr>
              <a:t>我们</a:t>
            </a:r>
            <a:r>
              <a:rPr lang="en-US" altLang="zh-CN" b="0" i="0" dirty="0">
                <a:solidFill>
                  <a:srgbClr val="333333"/>
                </a:solidFill>
                <a:effectLst/>
                <a:latin typeface="华文楷体" panose="02010600040101010101" pitchFamily="2" charset="-122"/>
                <a:ea typeface="华文楷体" panose="02010600040101010101" pitchFamily="2" charset="-122"/>
              </a:rPr>
              <a:t>100%</a:t>
            </a:r>
            <a:r>
              <a:rPr lang="zh-CN" altLang="en-US" b="0" i="0" dirty="0">
                <a:solidFill>
                  <a:srgbClr val="333333"/>
                </a:solidFill>
                <a:effectLst/>
                <a:latin typeface="华文楷体" panose="02010600040101010101" pitchFamily="2" charset="-122"/>
                <a:ea typeface="华文楷体" panose="02010600040101010101" pitchFamily="2" charset="-122"/>
              </a:rPr>
              <a:t>确信这个正态</a:t>
            </a:r>
            <a:r>
              <a:rPr lang="zh-CN" altLang="en-US" b="0" i="0" dirty="0">
                <a:solidFill>
                  <a:srgbClr val="F73131"/>
                </a:solidFill>
                <a:effectLst/>
                <a:latin typeface="华文楷体" panose="02010600040101010101" pitchFamily="2" charset="-122"/>
                <a:ea typeface="华文楷体" panose="02010600040101010101" pitchFamily="2" charset="-122"/>
              </a:rPr>
              <a:t>分布的</a:t>
            </a:r>
            <a:r>
              <a:rPr lang="zh-CN" altLang="en-US" b="0" i="0" dirty="0">
                <a:solidFill>
                  <a:srgbClr val="333333"/>
                </a:solidFill>
                <a:effectLst/>
                <a:latin typeface="华文楷体" panose="02010600040101010101" pitchFamily="2" charset="-122"/>
                <a:ea typeface="华文楷体" panose="02010600040101010101" pitchFamily="2" charset="-122"/>
              </a:rPr>
              <a:t>波动率是</a:t>
            </a:r>
            <a:r>
              <a:rPr lang="en-US" altLang="zh-CN" b="0" i="0" dirty="0">
                <a:solidFill>
                  <a:srgbClr val="333333"/>
                </a:solidFill>
                <a:effectLst/>
                <a:latin typeface="华文楷体" panose="02010600040101010101" pitchFamily="2" charset="-122"/>
                <a:ea typeface="华文楷体" panose="02010600040101010101" pitchFamily="2" charset="-122"/>
              </a:rPr>
              <a:t>1,</a:t>
            </a:r>
            <a:r>
              <a:rPr lang="zh-CN" altLang="en-US" b="0" i="0" dirty="0">
                <a:solidFill>
                  <a:srgbClr val="333333"/>
                </a:solidFill>
                <a:effectLst/>
                <a:latin typeface="华文楷体" panose="02010600040101010101" pitchFamily="2" charset="-122"/>
                <a:ea typeface="华文楷体" panose="02010600040101010101" pitchFamily="2" charset="-122"/>
              </a:rPr>
              <a:t>所以此时</a:t>
            </a:r>
            <a:r>
              <a:rPr lang="en-US" altLang="zh-CN" b="0" i="0" dirty="0">
                <a:solidFill>
                  <a:srgbClr val="F73131"/>
                </a:solidFill>
                <a:effectLst/>
                <a:latin typeface="华文楷体" panose="02010600040101010101" pitchFamily="2" charset="-122"/>
                <a:ea typeface="华文楷体" panose="02010600040101010101" pitchFamily="2" charset="-122"/>
              </a:rPr>
              <a:t>t</a:t>
            </a:r>
            <a:r>
              <a:rPr lang="zh-CN" altLang="en-US" b="0" i="0" dirty="0">
                <a:solidFill>
                  <a:srgbClr val="F73131"/>
                </a:solidFill>
                <a:effectLst/>
                <a:latin typeface="华文楷体" panose="02010600040101010101" pitchFamily="2" charset="-122"/>
                <a:ea typeface="华文楷体" panose="02010600040101010101" pitchFamily="2" charset="-122"/>
              </a:rPr>
              <a:t>分布</a:t>
            </a:r>
            <a:r>
              <a:rPr lang="zh-CN" altLang="en-US" b="0" i="0" dirty="0">
                <a:solidFill>
                  <a:srgbClr val="333333"/>
                </a:solidFill>
                <a:effectLst/>
                <a:latin typeface="华文楷体" panose="02010600040101010101" pitchFamily="2" charset="-122"/>
                <a:ea typeface="华文楷体" panose="02010600040101010101" pitchFamily="2" charset="-122"/>
              </a:rPr>
              <a:t>就是正态分布</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763579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6458"/>
          <a:stretch/>
        </p:blipFill>
        <p:spPr>
          <a:xfrm>
            <a:off x="971600" y="692696"/>
            <a:ext cx="7459672" cy="6165304"/>
          </a:xfrm>
          <a:prstGeom prst="rect">
            <a:avLst/>
          </a:prstGeom>
        </p:spPr>
      </p:pic>
    </p:spTree>
    <p:extLst>
      <p:ext uri="{BB962C8B-B14F-4D97-AF65-F5344CB8AC3E}">
        <p14:creationId xmlns:p14="http://schemas.microsoft.com/office/powerpoint/2010/main" val="1581138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87624" y="620688"/>
            <a:ext cx="7311880" cy="6050987"/>
          </a:xfrm>
          <a:prstGeom prst="rect">
            <a:avLst/>
          </a:prstGeom>
        </p:spPr>
      </p:pic>
    </p:spTree>
    <p:extLst>
      <p:ext uri="{BB962C8B-B14F-4D97-AF65-F5344CB8AC3E}">
        <p14:creationId xmlns:p14="http://schemas.microsoft.com/office/powerpoint/2010/main" val="191453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476672"/>
            <a:ext cx="8229600" cy="1143000"/>
          </a:xfrm>
        </p:spPr>
        <p:txBody>
          <a:bodyPr/>
          <a:lstStyle/>
          <a:p>
            <a:r>
              <a:rPr lang="zh-CN" altLang="en-US" dirty="0">
                <a:latin typeface="幼圆" panose="02010509060101010101" pitchFamily="49" charset="-122"/>
                <a:ea typeface="幼圆" panose="02010509060101010101" pitchFamily="49" charset="-122"/>
              </a:rPr>
              <a:t>评估方法</a:t>
            </a:r>
          </a:p>
        </p:txBody>
      </p:sp>
      <p:sp>
        <p:nvSpPr>
          <p:cNvPr id="8" name="内容占位符 2"/>
          <p:cNvSpPr txBox="1">
            <a:spLocks/>
          </p:cNvSpPr>
          <p:nvPr/>
        </p:nvSpPr>
        <p:spPr>
          <a:xfrm>
            <a:off x="700274" y="1738263"/>
            <a:ext cx="7853374" cy="1509461"/>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dirty="0"/>
              <a:t>现实任务中往往会对</a:t>
            </a:r>
            <a:r>
              <a:rPr lang="zh-CN" altLang="en-US" b="1" dirty="0"/>
              <a:t>学习器</a:t>
            </a:r>
            <a:r>
              <a:rPr lang="zh-CN" altLang="en-US" dirty="0"/>
              <a:t>的</a:t>
            </a:r>
            <a:r>
              <a:rPr lang="zh-CN" altLang="en-US" dirty="0">
                <a:solidFill>
                  <a:srgbClr val="0000FF"/>
                </a:solidFill>
              </a:rPr>
              <a:t>泛化性能、时间开销、存储开销、可解释性</a:t>
            </a:r>
            <a:r>
              <a:rPr lang="zh-CN" altLang="en-US" dirty="0"/>
              <a:t>等方面的因素进行评估并做出选择</a:t>
            </a:r>
          </a:p>
        </p:txBody>
      </p:sp>
      <p:sp>
        <p:nvSpPr>
          <p:cNvPr id="9" name="内容占位符 2"/>
          <p:cNvSpPr txBox="1">
            <a:spLocks/>
          </p:cNvSpPr>
          <p:nvPr/>
        </p:nvSpPr>
        <p:spPr>
          <a:xfrm>
            <a:off x="751074" y="3290232"/>
            <a:ext cx="7853374" cy="193896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dirty="0"/>
              <a:t>假设</a:t>
            </a:r>
            <a:r>
              <a:rPr lang="zh-CN" altLang="en-US" dirty="0">
                <a:solidFill>
                  <a:srgbClr val="0000FF"/>
                </a:solidFill>
              </a:rPr>
              <a:t>测试集</a:t>
            </a:r>
            <a:r>
              <a:rPr lang="zh-CN" altLang="en-US" dirty="0"/>
              <a:t>是从样本真实分布中</a:t>
            </a:r>
            <a:r>
              <a:rPr lang="zh-CN" altLang="en-US" dirty="0">
                <a:solidFill>
                  <a:srgbClr val="0000FF"/>
                </a:solidFill>
              </a:rPr>
              <a:t>独立</a:t>
            </a:r>
            <a:r>
              <a:rPr lang="zh-CN" altLang="en-US" dirty="0"/>
              <a:t>采样获得，将测试集上的“测试误差”作为</a:t>
            </a:r>
            <a:r>
              <a:rPr lang="zh-CN" altLang="en-US" dirty="0">
                <a:solidFill>
                  <a:srgbClr val="0000FF"/>
                </a:solidFill>
              </a:rPr>
              <a:t>泛化误差</a:t>
            </a:r>
            <a:r>
              <a:rPr lang="zh-CN" altLang="en-US" dirty="0"/>
              <a:t>的</a:t>
            </a:r>
            <a:r>
              <a:rPr lang="zh-CN" altLang="en-US" dirty="0">
                <a:solidFill>
                  <a:srgbClr val="0000FF"/>
                </a:solidFill>
              </a:rPr>
              <a:t>近似</a:t>
            </a:r>
            <a:r>
              <a:rPr lang="zh-CN" altLang="en-US" dirty="0"/>
              <a:t>，所以测试集要和训练集中的样本尽量</a:t>
            </a:r>
            <a:r>
              <a:rPr lang="zh-CN" altLang="en-US" dirty="0">
                <a:solidFill>
                  <a:srgbClr val="0000FF"/>
                </a:solidFill>
              </a:rPr>
              <a:t>互斥</a:t>
            </a:r>
            <a:r>
              <a:rPr lang="zh-CN" altLang="en-US" dirty="0"/>
              <a:t>。</a:t>
            </a:r>
          </a:p>
        </p:txBody>
      </p:sp>
    </p:spTree>
    <p:extLst>
      <p:ext uri="{BB962C8B-B14F-4D97-AF65-F5344CB8AC3E}">
        <p14:creationId xmlns:p14="http://schemas.microsoft.com/office/powerpoint/2010/main" val="3916794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22561" y="332656"/>
            <a:ext cx="5469433" cy="1823144"/>
          </a:xfrm>
          <a:prstGeom prst="rect">
            <a:avLst/>
          </a:prstGeom>
        </p:spPr>
      </p:pic>
      <p:pic>
        <p:nvPicPr>
          <p:cNvPr id="5" name="图片 4"/>
          <p:cNvPicPr>
            <a:picLocks noChangeAspect="1"/>
          </p:cNvPicPr>
          <p:nvPr/>
        </p:nvPicPr>
        <p:blipFill>
          <a:blip r:embed="rId3"/>
          <a:stretch>
            <a:fillRect/>
          </a:stretch>
        </p:blipFill>
        <p:spPr>
          <a:xfrm>
            <a:off x="1259632" y="2137950"/>
            <a:ext cx="4907260" cy="4260149"/>
          </a:xfrm>
          <a:prstGeom prst="rect">
            <a:avLst/>
          </a:prstGeom>
        </p:spPr>
      </p:pic>
    </p:spTree>
    <p:extLst>
      <p:ext uri="{BB962C8B-B14F-4D97-AF65-F5344CB8AC3E}">
        <p14:creationId xmlns:p14="http://schemas.microsoft.com/office/powerpoint/2010/main" val="3503740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03648" y="539699"/>
            <a:ext cx="6456128" cy="6318301"/>
          </a:xfrm>
          <a:prstGeom prst="rect">
            <a:avLst/>
          </a:prstGeom>
        </p:spPr>
      </p:pic>
    </p:spTree>
    <p:extLst>
      <p:ext uri="{BB962C8B-B14F-4D97-AF65-F5344CB8AC3E}">
        <p14:creationId xmlns:p14="http://schemas.microsoft.com/office/powerpoint/2010/main" val="19553287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27584" y="836712"/>
            <a:ext cx="8067564" cy="5760640"/>
          </a:xfrm>
          <a:prstGeom prst="rect">
            <a:avLst/>
          </a:prstGeom>
        </p:spPr>
      </p:pic>
    </p:spTree>
    <p:extLst>
      <p:ext uri="{BB962C8B-B14F-4D97-AF65-F5344CB8AC3E}">
        <p14:creationId xmlns:p14="http://schemas.microsoft.com/office/powerpoint/2010/main" val="16724177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7584" y="692696"/>
            <a:ext cx="7785592" cy="5873582"/>
          </a:xfrm>
          <a:prstGeom prst="rect">
            <a:avLst/>
          </a:prstGeom>
        </p:spPr>
      </p:pic>
    </p:spTree>
    <p:extLst>
      <p:ext uri="{BB962C8B-B14F-4D97-AF65-F5344CB8AC3E}">
        <p14:creationId xmlns:p14="http://schemas.microsoft.com/office/powerpoint/2010/main" val="23400474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13565" y="1772816"/>
            <a:ext cx="9024350" cy="4086631"/>
          </a:xfrm>
          <a:prstGeom prst="rect">
            <a:avLst/>
          </a:prstGeom>
        </p:spPr>
      </p:pic>
    </p:spTree>
    <p:extLst>
      <p:ext uri="{BB962C8B-B14F-4D97-AF65-F5344CB8AC3E}">
        <p14:creationId xmlns:p14="http://schemas.microsoft.com/office/powerpoint/2010/main" val="41120049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71600" y="764704"/>
            <a:ext cx="7516200" cy="6093296"/>
          </a:xfrm>
          <a:prstGeom prst="rect">
            <a:avLst/>
          </a:prstGeom>
        </p:spPr>
      </p:pic>
    </p:spTree>
    <p:extLst>
      <p:ext uri="{BB962C8B-B14F-4D97-AF65-F5344CB8AC3E}">
        <p14:creationId xmlns:p14="http://schemas.microsoft.com/office/powerpoint/2010/main" val="3394293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经验误差与过拟合</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原则</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评估方法</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lang="en-US" altLang="zh-CN" sz="2000" b="1" dirty="0">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性能度量</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指标</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比较检验</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性能比较</a:t>
            </a:r>
            <a:endParaRPr lang="en-US" altLang="zh-CN" sz="2000" b="1" dirty="0">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偏差与方差</a:t>
            </a:r>
            <a:endParaRPr lang="en-US" altLang="zh-CN" sz="2400" b="1"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 </a:t>
            </a:r>
            <a:r>
              <a:rPr lang="zh-CN" altLang="en-US" sz="2000" b="1" dirty="0">
                <a:latin typeface="幼圆" panose="02010509060101010101" pitchFamily="49" charset="-122"/>
                <a:ea typeface="幼圆" panose="02010509060101010101" pitchFamily="49" charset="-122"/>
              </a:rPr>
              <a:t>性能解释</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16049903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25" y="444588"/>
            <a:ext cx="8229600" cy="1143000"/>
          </a:xfrm>
        </p:spPr>
        <p:txBody>
          <a:bodyPr>
            <a:normAutofit/>
          </a:bodyPr>
          <a:lstStyle/>
          <a:p>
            <a:r>
              <a:rPr lang="zh-CN" altLang="en-US" sz="3200" b="1" dirty="0">
                <a:solidFill>
                  <a:srgbClr val="640000"/>
                </a:solidFill>
                <a:latin typeface="华文楷体" panose="02010600040101010101" pitchFamily="2" charset="-122"/>
                <a:ea typeface="华文楷体" panose="02010600040101010101" pitchFamily="2" charset="-122"/>
              </a:rPr>
              <a:t>偏差与方差</a:t>
            </a:r>
            <a:r>
              <a:rPr lang="en-US" altLang="zh-CN" sz="3200" b="1" dirty="0">
                <a:solidFill>
                  <a:srgbClr val="640000"/>
                </a:solidFill>
                <a:latin typeface="华文楷体" panose="02010600040101010101" pitchFamily="2" charset="-122"/>
                <a:ea typeface="华文楷体" panose="02010600040101010101" pitchFamily="2" charset="-122"/>
              </a:rPr>
              <a:t>-</a:t>
            </a:r>
            <a:r>
              <a:rPr lang="zh-CN" altLang="en-US" sz="3200" b="1" dirty="0">
                <a:solidFill>
                  <a:srgbClr val="640000"/>
                </a:solidFill>
                <a:latin typeface="华文楷体" panose="02010600040101010101" pitchFamily="2" charset="-122"/>
                <a:ea typeface="华文楷体" panose="02010600040101010101" pitchFamily="2" charset="-122"/>
              </a:rPr>
              <a:t>性能解释</a:t>
            </a:r>
          </a:p>
        </p:txBody>
      </p:sp>
      <p:grpSp>
        <p:nvGrpSpPr>
          <p:cNvPr id="13" name="组合 12"/>
          <p:cNvGrpSpPr/>
          <p:nvPr/>
        </p:nvGrpSpPr>
        <p:grpSpPr>
          <a:xfrm>
            <a:off x="260350" y="2689823"/>
            <a:ext cx="8616950" cy="3835521"/>
            <a:chOff x="260350" y="2352337"/>
            <a:chExt cx="8616950" cy="3835521"/>
          </a:xfrm>
        </p:grpSpPr>
        <p:sp>
          <p:nvSpPr>
            <p:cNvPr id="5" name="内容占位符 2"/>
            <p:cNvSpPr txBox="1">
              <a:spLocks/>
            </p:cNvSpPr>
            <p:nvPr/>
          </p:nvSpPr>
          <p:spPr>
            <a:xfrm>
              <a:off x="260350" y="2352337"/>
              <a:ext cx="8616950" cy="383552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sz="2000" dirty="0">
                  <a:latin typeface="幼圆" panose="02010509060101010101" pitchFamily="49" charset="-122"/>
                </a:rPr>
                <a:t>对测试样本  </a:t>
              </a:r>
              <a:r>
                <a:rPr lang="en-US" altLang="zh-CN" sz="2000" dirty="0">
                  <a:latin typeface="幼圆" panose="02010509060101010101" pitchFamily="49" charset="-122"/>
                </a:rPr>
                <a:t>,</a:t>
              </a:r>
              <a:r>
                <a:rPr lang="zh-CN" altLang="en-US" sz="2000" dirty="0">
                  <a:latin typeface="幼圆" panose="02010509060101010101" pitchFamily="49" charset="-122"/>
                </a:rPr>
                <a:t>令    为   在数据集中的标记， 为   的真实标记，</a:t>
              </a:r>
              <a:endParaRPr lang="en-US" altLang="zh-CN" sz="2000" dirty="0">
                <a:latin typeface="幼圆" panose="02010509060101010101" pitchFamily="49" charset="-122"/>
              </a:endParaRPr>
            </a:p>
            <a:p>
              <a:pPr marL="0" indent="0">
                <a:buFont typeface="Wingdings" panose="05000000000000000000" pitchFamily="2" charset="2"/>
                <a:buNone/>
              </a:pPr>
              <a:r>
                <a:rPr lang="zh-CN" altLang="en-US" sz="2000" dirty="0">
                  <a:latin typeface="幼圆" panose="02010509060101010101" pitchFamily="49" charset="-122"/>
                </a:rPr>
                <a:t>为训练集   上学得模型   在   上的预测输出。以回归任务为例：学习</a:t>
              </a:r>
              <a:endParaRPr lang="en-US" altLang="zh-CN" sz="2000" dirty="0">
                <a:latin typeface="幼圆" panose="02010509060101010101" pitchFamily="49" charset="-122"/>
              </a:endParaRPr>
            </a:p>
            <a:p>
              <a:pPr marL="0" indent="0">
                <a:buFont typeface="Wingdings" panose="05000000000000000000" pitchFamily="2" charset="2"/>
                <a:buNone/>
              </a:pPr>
              <a:r>
                <a:rPr lang="zh-CN" altLang="en-US" sz="2000" dirty="0">
                  <a:latin typeface="幼圆" panose="02010509060101010101" pitchFamily="49" charset="-122"/>
                </a:rPr>
                <a:t>算法的</a:t>
              </a:r>
              <a:r>
                <a:rPr lang="zh-CN" altLang="en-US" sz="2000" b="1" dirty="0">
                  <a:solidFill>
                    <a:srgbClr val="FF0000"/>
                  </a:solidFill>
                  <a:latin typeface="幼圆" panose="02010509060101010101" pitchFamily="49" charset="-122"/>
                </a:rPr>
                <a:t>期望预期</a:t>
              </a:r>
              <a:r>
                <a:rPr lang="zh-CN" altLang="en-US" sz="2000" dirty="0">
                  <a:latin typeface="幼圆" panose="02010509060101010101" pitchFamily="49" charset="-122"/>
                </a:rPr>
                <a:t>为：</a:t>
              </a:r>
              <a:endParaRPr lang="en-US" altLang="zh-CN" sz="2000" dirty="0">
                <a:latin typeface="幼圆" panose="02010509060101010101" pitchFamily="49" charset="-122"/>
              </a:endParaRPr>
            </a:p>
            <a:p>
              <a:pPr marL="0" indent="0">
                <a:buFont typeface="Wingdings" panose="05000000000000000000" pitchFamily="2" charset="2"/>
                <a:buNone/>
              </a:pPr>
              <a:endParaRPr lang="en-US" altLang="zh-CN" sz="2000" dirty="0">
                <a:latin typeface="幼圆" panose="02010509060101010101" pitchFamily="49" charset="-122"/>
              </a:endParaRPr>
            </a:p>
            <a:p>
              <a:pPr marL="0" indent="0">
                <a:buFont typeface="Wingdings" panose="05000000000000000000" pitchFamily="2" charset="2"/>
                <a:buNone/>
              </a:pPr>
              <a:r>
                <a:rPr lang="zh-CN" altLang="en-US" sz="2000" dirty="0">
                  <a:latin typeface="幼圆" panose="02010509060101010101" pitchFamily="49" charset="-122"/>
                </a:rPr>
                <a:t>使用样本数目相同的</a:t>
              </a:r>
              <a:r>
                <a:rPr lang="zh-CN" altLang="en-US" sz="2000" b="1" dirty="0">
                  <a:solidFill>
                    <a:srgbClr val="C00000"/>
                  </a:solidFill>
                  <a:latin typeface="幼圆" panose="02010509060101010101" pitchFamily="49" charset="-122"/>
                </a:rPr>
                <a:t>不同训练集</a:t>
              </a:r>
              <a:r>
                <a:rPr lang="zh-CN" altLang="en-US" sz="2000" dirty="0">
                  <a:latin typeface="幼圆" panose="02010509060101010101" pitchFamily="49" charset="-122"/>
                </a:rPr>
                <a:t>产生的方差为</a:t>
              </a:r>
              <a:endParaRPr lang="en-US" altLang="zh-CN" sz="2000" dirty="0">
                <a:latin typeface="幼圆" panose="02010509060101010101" pitchFamily="49" charset="-122"/>
              </a:endParaRPr>
            </a:p>
            <a:p>
              <a:pPr marL="0" indent="0">
                <a:buFont typeface="Wingdings" panose="05000000000000000000" pitchFamily="2" charset="2"/>
                <a:buNone/>
              </a:pPr>
              <a:endParaRPr lang="en-US" altLang="zh-CN" sz="2000" dirty="0">
                <a:latin typeface="幼圆" panose="02010509060101010101" pitchFamily="49" charset="-122"/>
              </a:endParaRPr>
            </a:p>
            <a:p>
              <a:pPr marL="0" indent="0">
                <a:buFont typeface="Wingdings" panose="05000000000000000000" pitchFamily="2" charset="2"/>
                <a:buNone/>
              </a:pPr>
              <a:endParaRPr lang="en-US" altLang="zh-CN" sz="2000" dirty="0">
                <a:latin typeface="幼圆" panose="02010509060101010101" pitchFamily="49" charset="-122"/>
              </a:endParaRPr>
            </a:p>
            <a:p>
              <a:pPr marL="0" indent="0">
                <a:buFont typeface="Wingdings" panose="05000000000000000000" pitchFamily="2" charset="2"/>
                <a:buNone/>
              </a:pPr>
              <a:r>
                <a:rPr lang="zh-CN" altLang="en-US" sz="2000" dirty="0">
                  <a:latin typeface="幼圆" panose="02010509060101010101" pitchFamily="49" charset="-122"/>
                </a:rPr>
                <a:t>噪声为</a:t>
              </a:r>
            </a:p>
          </p:txBody>
        </p:sp>
        <p:graphicFrame>
          <p:nvGraphicFramePr>
            <p:cNvPr id="4" name="对象 3"/>
            <p:cNvGraphicFramePr>
              <a:graphicFrameLocks noChangeAspect="1"/>
            </p:cNvGraphicFramePr>
            <p:nvPr>
              <p:extLst>
                <p:ext uri="{D42A27DB-BD31-4B8C-83A1-F6EECF244321}">
                  <p14:modId xmlns:p14="http://schemas.microsoft.com/office/powerpoint/2010/main" val="3347891407"/>
                </p:ext>
              </p:extLst>
            </p:nvPr>
          </p:nvGraphicFramePr>
          <p:xfrm>
            <a:off x="1614488" y="2446338"/>
            <a:ext cx="173037" cy="236537"/>
          </p:xfrm>
          <a:graphic>
            <a:graphicData uri="http://schemas.openxmlformats.org/presentationml/2006/ole">
              <mc:AlternateContent xmlns:mc="http://schemas.openxmlformats.org/markup-compatibility/2006">
                <mc:Choice xmlns:v="urn:schemas-microsoft-com:vml" Requires="v">
                  <p:oleObj name="Formula" r:id="rId2" imgW="87840" imgH="119520" progId="Equation.Ribbit">
                    <p:embed/>
                  </p:oleObj>
                </mc:Choice>
                <mc:Fallback>
                  <p:oleObj name="Formula" r:id="rId2" imgW="87840" imgH="119520" progId="Equation.Ribbit">
                    <p:embed/>
                    <p:pic>
                      <p:nvPicPr>
                        <p:cNvPr id="0" name=""/>
                        <p:cNvPicPr/>
                        <p:nvPr/>
                      </p:nvPicPr>
                      <p:blipFill>
                        <a:blip r:embed="rId3"/>
                        <a:stretch>
                          <a:fillRect/>
                        </a:stretch>
                      </p:blipFill>
                      <p:spPr>
                        <a:xfrm>
                          <a:off x="1614488" y="2446338"/>
                          <a:ext cx="173037" cy="2365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48590979"/>
                </p:ext>
              </p:extLst>
            </p:nvPr>
          </p:nvGraphicFramePr>
          <p:xfrm>
            <a:off x="2357061" y="2439372"/>
            <a:ext cx="333375" cy="239713"/>
          </p:xfrm>
          <a:graphic>
            <a:graphicData uri="http://schemas.openxmlformats.org/presentationml/2006/ole">
              <mc:AlternateContent xmlns:mc="http://schemas.openxmlformats.org/markup-compatibility/2006">
                <mc:Choice xmlns:v="urn:schemas-microsoft-com:vml" Requires="v">
                  <p:oleObj name="Formula" r:id="rId4" imgW="167760" imgH="120960" progId="Equation.Ribbit">
                    <p:embed/>
                  </p:oleObj>
                </mc:Choice>
                <mc:Fallback>
                  <p:oleObj name="Formula" r:id="rId4" imgW="167760" imgH="120960" progId="Equation.Ribbit">
                    <p:embed/>
                    <p:pic>
                      <p:nvPicPr>
                        <p:cNvPr id="0" name=""/>
                        <p:cNvPicPr/>
                        <p:nvPr/>
                      </p:nvPicPr>
                      <p:blipFill>
                        <a:blip r:embed="rId5"/>
                        <a:stretch>
                          <a:fillRect/>
                        </a:stretch>
                      </p:blipFill>
                      <p:spPr>
                        <a:xfrm>
                          <a:off x="2357061" y="2439372"/>
                          <a:ext cx="333375" cy="23971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696421823"/>
                </p:ext>
              </p:extLst>
            </p:nvPr>
          </p:nvGraphicFramePr>
          <p:xfrm>
            <a:off x="3127375" y="2438929"/>
            <a:ext cx="173037" cy="236537"/>
          </p:xfrm>
          <a:graphic>
            <a:graphicData uri="http://schemas.openxmlformats.org/presentationml/2006/ole">
              <mc:AlternateContent xmlns:mc="http://schemas.openxmlformats.org/markup-compatibility/2006">
                <mc:Choice xmlns:v="urn:schemas-microsoft-com:vml" Requires="v">
                  <p:oleObj name="Formula" r:id="rId6" imgW="87840" imgH="119520" progId="Equation.Ribbit">
                    <p:embed/>
                  </p:oleObj>
                </mc:Choice>
                <mc:Fallback>
                  <p:oleObj name="Formula" r:id="rId6" imgW="87840" imgH="119520" progId="Equation.Ribbit">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7375" y="2438929"/>
                          <a:ext cx="173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243910351"/>
                </p:ext>
              </p:extLst>
            </p:nvPr>
          </p:nvGraphicFramePr>
          <p:xfrm>
            <a:off x="5604073" y="2469207"/>
            <a:ext cx="163513" cy="239713"/>
          </p:xfrm>
          <a:graphic>
            <a:graphicData uri="http://schemas.openxmlformats.org/presentationml/2006/ole">
              <mc:AlternateContent xmlns:mc="http://schemas.openxmlformats.org/markup-compatibility/2006">
                <mc:Choice xmlns:v="urn:schemas-microsoft-com:vml" Requires="v">
                  <p:oleObj name="Formula" r:id="rId8" imgW="82800" imgH="120960" progId="Equation.Ribbit">
                    <p:embed/>
                  </p:oleObj>
                </mc:Choice>
                <mc:Fallback>
                  <p:oleObj name="Formula" r:id="rId8" imgW="82800" imgH="120960" progId="Equation.Ribbit">
                    <p:embed/>
                    <p:pic>
                      <p:nvPicPr>
                        <p:cNvPr id="0" name=""/>
                        <p:cNvPicPr/>
                        <p:nvPr/>
                      </p:nvPicPr>
                      <p:blipFill>
                        <a:blip r:embed="rId9"/>
                        <a:stretch>
                          <a:fillRect/>
                        </a:stretch>
                      </p:blipFill>
                      <p:spPr>
                        <a:xfrm>
                          <a:off x="5604073" y="2469207"/>
                          <a:ext cx="163513" cy="2397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300002987"/>
                </p:ext>
              </p:extLst>
            </p:nvPr>
          </p:nvGraphicFramePr>
          <p:xfrm>
            <a:off x="6096142" y="2466385"/>
            <a:ext cx="173037" cy="236537"/>
          </p:xfrm>
          <a:graphic>
            <a:graphicData uri="http://schemas.openxmlformats.org/presentationml/2006/ole">
              <mc:AlternateContent xmlns:mc="http://schemas.openxmlformats.org/markup-compatibility/2006">
                <mc:Choice xmlns:v="urn:schemas-microsoft-com:vml" Requires="v">
                  <p:oleObj name="Formula" r:id="rId10" imgW="87840" imgH="119520" progId="Equation.Ribbit">
                    <p:embed/>
                  </p:oleObj>
                </mc:Choice>
                <mc:Fallback>
                  <p:oleObj name="Formula" r:id="rId10" imgW="87840" imgH="119520" progId="Equation.Ribbit">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142" y="2466385"/>
                          <a:ext cx="173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7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14470" y="2389228"/>
              <a:ext cx="830261" cy="289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extLst>
                <p:ext uri="{D42A27DB-BD31-4B8C-83A1-F6EECF244321}">
                  <p14:modId xmlns:p14="http://schemas.microsoft.com/office/powerpoint/2010/main" val="2777433633"/>
                </p:ext>
              </p:extLst>
            </p:nvPr>
          </p:nvGraphicFramePr>
          <p:xfrm>
            <a:off x="1423988" y="2837649"/>
            <a:ext cx="195261" cy="239751"/>
          </p:xfrm>
          <a:graphic>
            <a:graphicData uri="http://schemas.openxmlformats.org/presentationml/2006/ole">
              <mc:AlternateContent xmlns:mc="http://schemas.openxmlformats.org/markup-compatibility/2006">
                <mc:Choice xmlns:v="urn:schemas-microsoft-com:vml" Requires="v">
                  <p:oleObj name="Formula" r:id="rId12" imgW="127080" imgH="155160" progId="Equation.Ribbit">
                    <p:embed/>
                  </p:oleObj>
                </mc:Choice>
                <mc:Fallback>
                  <p:oleObj name="Formula" r:id="rId12" imgW="127080" imgH="155160" progId="Equation.Ribbit">
                    <p:embed/>
                    <p:pic>
                      <p:nvPicPr>
                        <p:cNvPr id="0" name=""/>
                        <p:cNvPicPr/>
                        <p:nvPr/>
                      </p:nvPicPr>
                      <p:blipFill>
                        <a:blip r:embed="rId13"/>
                        <a:stretch>
                          <a:fillRect/>
                        </a:stretch>
                      </p:blipFill>
                      <p:spPr>
                        <a:xfrm>
                          <a:off x="1423988" y="2837649"/>
                          <a:ext cx="195261" cy="2397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98344143"/>
                </p:ext>
              </p:extLst>
            </p:nvPr>
          </p:nvGraphicFramePr>
          <p:xfrm>
            <a:off x="3086893" y="2862636"/>
            <a:ext cx="127000" cy="228828"/>
          </p:xfrm>
          <a:graphic>
            <a:graphicData uri="http://schemas.openxmlformats.org/presentationml/2006/ole">
              <mc:AlternateContent xmlns:mc="http://schemas.openxmlformats.org/markup-compatibility/2006">
                <mc:Choice xmlns:v="urn:schemas-microsoft-com:vml" Requires="v">
                  <p:oleObj name="Formula" r:id="rId14" imgW="88920" imgH="160200" progId="Equation.Ribbit">
                    <p:embed/>
                  </p:oleObj>
                </mc:Choice>
                <mc:Fallback>
                  <p:oleObj name="Formula" r:id="rId14" imgW="88920" imgH="160200" progId="Equation.Ribbit">
                    <p:embed/>
                    <p:pic>
                      <p:nvPicPr>
                        <p:cNvPr id="0" name=""/>
                        <p:cNvPicPr/>
                        <p:nvPr/>
                      </p:nvPicPr>
                      <p:blipFill>
                        <a:blip r:embed="rId15"/>
                        <a:stretch>
                          <a:fillRect/>
                        </a:stretch>
                      </p:blipFill>
                      <p:spPr>
                        <a:xfrm>
                          <a:off x="3086893" y="2862636"/>
                          <a:ext cx="127000" cy="22882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964936959"/>
                </p:ext>
              </p:extLst>
            </p:nvPr>
          </p:nvGraphicFramePr>
          <p:xfrm>
            <a:off x="3707904" y="2857555"/>
            <a:ext cx="173037" cy="236537"/>
          </p:xfrm>
          <a:graphic>
            <a:graphicData uri="http://schemas.openxmlformats.org/presentationml/2006/ole">
              <mc:AlternateContent xmlns:mc="http://schemas.openxmlformats.org/markup-compatibility/2006">
                <mc:Choice xmlns:v="urn:schemas-microsoft-com:vml" Requires="v">
                  <p:oleObj name="Formula" r:id="rId16" imgW="87840" imgH="119520" progId="Equation.Ribbit">
                    <p:embed/>
                  </p:oleObj>
                </mc:Choice>
                <mc:Fallback>
                  <p:oleObj name="Formula" r:id="rId16" imgW="87840" imgH="119520" progId="Equation.Ribbit">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2857555"/>
                          <a:ext cx="173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1" name="Picture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4074" y="3462925"/>
              <a:ext cx="2384642" cy="39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2" name="Picture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32423" y="4352820"/>
              <a:ext cx="3755851" cy="49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3" name="Picture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05708" y="5479812"/>
              <a:ext cx="2209279" cy="4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文本框 16">
            <a:extLst>
              <a:ext uri="{FF2B5EF4-FFF2-40B4-BE49-F238E27FC236}">
                <a16:creationId xmlns:a16="http://schemas.microsoft.com/office/drawing/2014/main" id="{442E7398-9E32-C8B5-59F6-6DC6B084A3D8}"/>
              </a:ext>
            </a:extLst>
          </p:cNvPr>
          <p:cNvSpPr txBox="1"/>
          <p:nvPr/>
        </p:nvSpPr>
        <p:spPr>
          <a:xfrm>
            <a:off x="796855" y="1565049"/>
            <a:ext cx="7847875" cy="923330"/>
          </a:xfrm>
          <a:prstGeom prst="rect">
            <a:avLst/>
          </a:prstGeom>
          <a:solidFill>
            <a:srgbClr val="0D0D8F"/>
          </a:solidFill>
        </p:spPr>
        <p:txBody>
          <a:bodyPr wrap="square">
            <a:spAutoFit/>
          </a:bodyPr>
          <a:lstStyle/>
          <a:p>
            <a:r>
              <a:rPr lang="zh-CN" altLang="en-US" i="0" dirty="0">
                <a:solidFill>
                  <a:schemeClr val="bg1"/>
                </a:solidFill>
                <a:effectLst/>
                <a:latin typeface="方正粗黑宋简体" panose="02000000000000000000" pitchFamily="2" charset="-122"/>
                <a:ea typeface="方正粗黑宋简体" panose="02000000000000000000" pitchFamily="2" charset="-122"/>
              </a:rPr>
              <a:t>学习算法的预测误差</a:t>
            </a:r>
            <a:r>
              <a:rPr lang="en-US" altLang="zh-CN" i="0" dirty="0">
                <a:solidFill>
                  <a:schemeClr val="bg1"/>
                </a:solidFill>
                <a:effectLst/>
                <a:latin typeface="方正粗黑宋简体" panose="02000000000000000000" pitchFamily="2" charset="-122"/>
                <a:ea typeface="方正粗黑宋简体" panose="02000000000000000000" pitchFamily="2" charset="-122"/>
              </a:rPr>
              <a:t>, </a:t>
            </a:r>
            <a:r>
              <a:rPr lang="zh-CN" altLang="en-US" i="0" dirty="0">
                <a:solidFill>
                  <a:schemeClr val="bg1"/>
                </a:solidFill>
                <a:effectLst/>
                <a:latin typeface="方正粗黑宋简体" panose="02000000000000000000" pitchFamily="2" charset="-122"/>
                <a:ea typeface="方正粗黑宋简体" panose="02000000000000000000" pitchFamily="2" charset="-122"/>
              </a:rPr>
              <a:t>或者说泛化误差</a:t>
            </a:r>
            <a:r>
              <a:rPr lang="en-US" altLang="zh-CN" i="0" dirty="0">
                <a:solidFill>
                  <a:schemeClr val="bg1"/>
                </a:solidFill>
                <a:effectLst/>
                <a:latin typeface="方正粗黑宋简体" panose="02000000000000000000" pitchFamily="2" charset="-122"/>
                <a:ea typeface="方正粗黑宋简体" panose="02000000000000000000" pitchFamily="2" charset="-122"/>
              </a:rPr>
              <a:t> </a:t>
            </a:r>
            <a:r>
              <a:rPr lang="zh-CN" altLang="en-US" i="0" dirty="0">
                <a:solidFill>
                  <a:schemeClr val="bg1"/>
                </a:solidFill>
                <a:effectLst/>
                <a:latin typeface="方正粗黑宋简体" panose="02000000000000000000" pitchFamily="2" charset="-122"/>
                <a:ea typeface="方正粗黑宋简体" panose="02000000000000000000" pitchFamily="2" charset="-122"/>
              </a:rPr>
              <a:t>可以分解为三个部分</a:t>
            </a:r>
            <a:r>
              <a:rPr lang="en-US" altLang="zh-CN" i="0" dirty="0">
                <a:solidFill>
                  <a:schemeClr val="bg1"/>
                </a:solidFill>
                <a:effectLst/>
                <a:latin typeface="方正粗黑宋简体" panose="02000000000000000000" pitchFamily="2" charset="-122"/>
                <a:ea typeface="方正粗黑宋简体" panose="02000000000000000000" pitchFamily="2" charset="-122"/>
              </a:rPr>
              <a:t>: </a:t>
            </a:r>
            <a:r>
              <a:rPr lang="zh-CN" altLang="en-US" i="0" dirty="0">
                <a:solidFill>
                  <a:srgbClr val="FFFF00"/>
                </a:solidFill>
                <a:effectLst/>
                <a:latin typeface="方正粗黑宋简体" panose="02000000000000000000" pitchFamily="2" charset="-122"/>
                <a:ea typeface="方正粗黑宋简体" panose="02000000000000000000" pitchFamily="2" charset="-122"/>
              </a:rPr>
              <a:t>偏差</a:t>
            </a:r>
            <a:r>
              <a:rPr lang="en-US" altLang="zh-CN" i="0" dirty="0">
                <a:solidFill>
                  <a:srgbClr val="FFFF00"/>
                </a:solidFill>
                <a:effectLst/>
                <a:latin typeface="方正粗黑宋简体" panose="02000000000000000000" pitchFamily="2" charset="-122"/>
                <a:ea typeface="方正粗黑宋简体" panose="02000000000000000000" pitchFamily="2" charset="-122"/>
              </a:rPr>
              <a:t>(bias), </a:t>
            </a:r>
            <a:r>
              <a:rPr lang="zh-CN" altLang="en-US" i="0" dirty="0">
                <a:solidFill>
                  <a:srgbClr val="FFFF00"/>
                </a:solidFill>
                <a:effectLst/>
                <a:latin typeface="方正粗黑宋简体" panose="02000000000000000000" pitchFamily="2" charset="-122"/>
                <a:ea typeface="方正粗黑宋简体" panose="02000000000000000000" pitchFamily="2" charset="-122"/>
              </a:rPr>
              <a:t>方差</a:t>
            </a:r>
            <a:r>
              <a:rPr lang="en-US" altLang="zh-CN" i="0" dirty="0">
                <a:solidFill>
                  <a:srgbClr val="FFFF00"/>
                </a:solidFill>
                <a:effectLst/>
                <a:latin typeface="方正粗黑宋简体" panose="02000000000000000000" pitchFamily="2" charset="-122"/>
                <a:ea typeface="方正粗黑宋简体" panose="02000000000000000000" pitchFamily="2" charset="-122"/>
              </a:rPr>
              <a:t>(variance) </a:t>
            </a:r>
            <a:r>
              <a:rPr lang="zh-CN" altLang="en-US" i="0" dirty="0">
                <a:solidFill>
                  <a:schemeClr val="bg1"/>
                </a:solidFill>
                <a:effectLst/>
                <a:latin typeface="方正粗黑宋简体" panose="02000000000000000000" pitchFamily="2" charset="-122"/>
                <a:ea typeface="方正粗黑宋简体" panose="02000000000000000000" pitchFamily="2" charset="-122"/>
              </a:rPr>
              <a:t>和</a:t>
            </a:r>
            <a:r>
              <a:rPr lang="zh-CN" altLang="en-US" i="0" dirty="0">
                <a:solidFill>
                  <a:srgbClr val="FFFF00"/>
                </a:solidFill>
                <a:effectLst/>
                <a:latin typeface="方正粗黑宋简体" panose="02000000000000000000" pitchFamily="2" charset="-122"/>
                <a:ea typeface="方正粗黑宋简体" panose="02000000000000000000" pitchFamily="2" charset="-122"/>
              </a:rPr>
              <a:t>噪声</a:t>
            </a:r>
            <a:r>
              <a:rPr lang="en-US" altLang="zh-CN" i="0" dirty="0">
                <a:solidFill>
                  <a:srgbClr val="FFFF00"/>
                </a:solidFill>
                <a:effectLst/>
                <a:latin typeface="方正粗黑宋简体" panose="02000000000000000000" pitchFamily="2" charset="-122"/>
                <a:ea typeface="方正粗黑宋简体" panose="02000000000000000000" pitchFamily="2" charset="-122"/>
              </a:rPr>
              <a:t>(noise)</a:t>
            </a:r>
            <a:r>
              <a:rPr lang="zh-CN" altLang="en-US" i="0" dirty="0">
                <a:solidFill>
                  <a:schemeClr val="bg1"/>
                </a:solidFill>
                <a:effectLst/>
                <a:latin typeface="方正粗黑宋简体" panose="02000000000000000000" pitchFamily="2" charset="-122"/>
                <a:ea typeface="方正粗黑宋简体" panose="02000000000000000000" pitchFamily="2" charset="-122"/>
              </a:rPr>
              <a:t>。 在估计学习算法性能的过程中</a:t>
            </a:r>
            <a:r>
              <a:rPr lang="en-US" altLang="zh-CN" i="0" dirty="0">
                <a:solidFill>
                  <a:schemeClr val="bg1"/>
                </a:solidFill>
                <a:effectLst/>
                <a:latin typeface="方正粗黑宋简体" panose="02000000000000000000" pitchFamily="2" charset="-122"/>
                <a:ea typeface="方正粗黑宋简体" panose="02000000000000000000" pitchFamily="2" charset="-122"/>
              </a:rPr>
              <a:t>, </a:t>
            </a:r>
            <a:r>
              <a:rPr lang="zh-CN" altLang="en-US" i="0" dirty="0">
                <a:solidFill>
                  <a:schemeClr val="bg1"/>
                </a:solidFill>
                <a:effectLst/>
                <a:latin typeface="方正粗黑宋简体" panose="02000000000000000000" pitchFamily="2" charset="-122"/>
                <a:ea typeface="方正粗黑宋简体" panose="02000000000000000000" pitchFamily="2" charset="-122"/>
              </a:rPr>
              <a:t>我们主要关注偏差与方差，因为噪声属于不可约减的</a:t>
            </a:r>
            <a:r>
              <a:rPr lang="en-US" altLang="zh-CN" i="0">
                <a:solidFill>
                  <a:schemeClr val="bg1"/>
                </a:solidFill>
                <a:effectLst/>
                <a:latin typeface="方正粗黑宋简体" panose="02000000000000000000" pitchFamily="2" charset="-122"/>
                <a:ea typeface="方正粗黑宋简体" panose="02000000000000000000" pitchFamily="2" charset="-122"/>
              </a:rPr>
              <a:t> </a:t>
            </a:r>
            <a:r>
              <a:rPr lang="zh-CN" altLang="en-US" i="0">
                <a:solidFill>
                  <a:schemeClr val="bg1"/>
                </a:solidFill>
                <a:effectLst/>
                <a:latin typeface="方正粗黑宋简体" panose="02000000000000000000" pitchFamily="2" charset="-122"/>
                <a:ea typeface="方正粗黑宋简体" panose="02000000000000000000" pitchFamily="2" charset="-122"/>
              </a:rPr>
              <a:t>。</a:t>
            </a:r>
            <a:endParaRPr lang="zh-CN" altLang="en-US" dirty="0">
              <a:solidFill>
                <a:schemeClr val="bg1"/>
              </a:solidFill>
              <a:latin typeface="方正粗黑宋简体" panose="02000000000000000000" pitchFamily="2" charset="-122"/>
              <a:ea typeface="方正粗黑宋简体" panose="02000000000000000000" pitchFamily="2" charset="-122"/>
            </a:endParaRPr>
          </a:p>
        </p:txBody>
      </p:sp>
      <p:sp>
        <p:nvSpPr>
          <p:cNvPr id="14" name="文本框 13">
            <a:extLst>
              <a:ext uri="{FF2B5EF4-FFF2-40B4-BE49-F238E27FC236}">
                <a16:creationId xmlns:a16="http://schemas.microsoft.com/office/drawing/2014/main" id="{D913EF86-C018-5C1F-D674-437886CE14A3}"/>
              </a:ext>
            </a:extLst>
          </p:cNvPr>
          <p:cNvSpPr txBox="1"/>
          <p:nvPr/>
        </p:nvSpPr>
        <p:spPr>
          <a:xfrm>
            <a:off x="5941154" y="3565532"/>
            <a:ext cx="2742472" cy="923330"/>
          </a:xfrm>
          <a:prstGeom prst="rect">
            <a:avLst/>
          </a:prstGeom>
          <a:solidFill>
            <a:srgbClr val="0D0D8F"/>
          </a:solidFill>
          <a:ln>
            <a:solidFill>
              <a:srgbClr val="0D0D8F"/>
            </a:solidFill>
          </a:ln>
        </p:spPr>
        <p:txBody>
          <a:bodyPr wrap="square">
            <a:spAutoFit/>
          </a:bodyPr>
          <a:lstStyle/>
          <a:p>
            <a:pPr algn="ctr"/>
            <a:r>
              <a:rPr lang="zh-CN" altLang="en-US" b="1" i="0" dirty="0">
                <a:solidFill>
                  <a:srgbClr val="FFFF00"/>
                </a:solidFill>
                <a:effectLst/>
                <a:latin typeface="楷体" panose="02010609060101010101" pitchFamily="49" charset="-122"/>
                <a:ea typeface="楷体" panose="02010609060101010101" pitchFamily="49" charset="-122"/>
              </a:rPr>
              <a:t>期望是一种通过概率计算出来的值，是理想状态下我们希望得到的结果</a:t>
            </a:r>
            <a:endParaRPr lang="zh-CN" altLang="en-US" b="1" dirty="0">
              <a:solidFill>
                <a:srgbClr val="FFFF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2473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82439"/>
            <a:ext cx="8229600" cy="1143000"/>
          </a:xfrm>
        </p:spPr>
        <p:txBody>
          <a:bodyPr>
            <a:normAutofit/>
          </a:bodyPr>
          <a:lstStyle/>
          <a:p>
            <a:r>
              <a:rPr lang="zh-CN" altLang="en-US" dirty="0">
                <a:latin typeface="幼圆" panose="02010509060101010101" pitchFamily="49" charset="-122"/>
                <a:ea typeface="幼圆" panose="02010509060101010101" pitchFamily="49" charset="-122"/>
              </a:rPr>
              <a:t>偏差与方差</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期望泛化误差分解</a:t>
            </a:r>
          </a:p>
        </p:txBody>
      </p:sp>
      <p:sp>
        <p:nvSpPr>
          <p:cNvPr id="3" name="内容占位符 2"/>
          <p:cNvSpPr>
            <a:spLocks noGrp="1"/>
          </p:cNvSpPr>
          <p:nvPr>
            <p:ph idx="1"/>
          </p:nvPr>
        </p:nvSpPr>
        <p:spPr>
          <a:xfrm>
            <a:off x="347538" y="1909293"/>
            <a:ext cx="8616950" cy="873463"/>
          </a:xfrm>
        </p:spPr>
        <p:txBody>
          <a:bodyPr>
            <a:normAutofit fontScale="62500" lnSpcReduction="20000"/>
          </a:bodyPr>
          <a:lstStyle/>
          <a:p>
            <a:pPr marL="0" indent="0">
              <a:buNone/>
            </a:pPr>
            <a:r>
              <a:rPr lang="zh-CN" altLang="en-US" dirty="0">
                <a:latin typeface="幼圆" panose="02010509060101010101" pitchFamily="49" charset="-122"/>
                <a:ea typeface="幼圆" panose="02010509060101010101" pitchFamily="49" charset="-122"/>
              </a:rPr>
              <a:t>期望输出与真实标记的差别称为偏差，即</a:t>
            </a:r>
            <a:endParaRPr lang="en-US" altLang="zh-CN" dirty="0">
              <a:latin typeface="幼圆" panose="02010509060101010101" pitchFamily="49" charset="-122"/>
              <a:ea typeface="幼圆" panose="02010509060101010101" pitchFamily="49" charset="-122"/>
            </a:endParaRPr>
          </a:p>
          <a:p>
            <a:pPr marL="0" indent="0">
              <a:buNone/>
            </a:pPr>
            <a:r>
              <a:rPr lang="zh-CN" altLang="en-US" dirty="0">
                <a:latin typeface="幼圆" panose="02010509060101010101" pitchFamily="49" charset="-122"/>
                <a:ea typeface="幼圆" panose="02010509060101010101" pitchFamily="49" charset="-122"/>
              </a:rPr>
              <a:t>为便与讨论，假定噪声期望为</a:t>
            </a:r>
            <a:r>
              <a:rPr lang="en-US" altLang="zh-CN" dirty="0">
                <a:latin typeface="幼圆" panose="02010509060101010101" pitchFamily="49" charset="-122"/>
                <a:ea typeface="幼圆" panose="02010509060101010101" pitchFamily="49" charset="-122"/>
              </a:rPr>
              <a:t>0</a:t>
            </a:r>
            <a:r>
              <a:rPr lang="zh-CN" altLang="en-US" dirty="0">
                <a:latin typeface="幼圆" panose="02010509060101010101" pitchFamily="49" charset="-122"/>
                <a:ea typeface="幼圆" panose="02010509060101010101" pitchFamily="49" charset="-122"/>
              </a:rPr>
              <a:t>，也即              </a:t>
            </a:r>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对泛化误差分解</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9661" y="1810566"/>
            <a:ext cx="2815738" cy="45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192" y="2256331"/>
            <a:ext cx="1757036" cy="26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14" y="3082555"/>
            <a:ext cx="7081185" cy="293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396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幼圆" panose="02010509060101010101" pitchFamily="49" charset="-122"/>
                <a:ea typeface="幼圆" panose="02010509060101010101" pitchFamily="49" charset="-122"/>
              </a:rPr>
              <a:t>偏差与方差</a:t>
            </a:r>
          </a:p>
        </p:txBody>
      </p:sp>
      <p:sp>
        <p:nvSpPr>
          <p:cNvPr id="3" name="内容占位符 2"/>
          <p:cNvSpPr>
            <a:spLocks noGrp="1"/>
          </p:cNvSpPr>
          <p:nvPr>
            <p:ph idx="1"/>
          </p:nvPr>
        </p:nvSpPr>
        <p:spPr>
          <a:xfrm>
            <a:off x="473292" y="3038159"/>
            <a:ext cx="8616950" cy="2392470"/>
          </a:xfrm>
        </p:spPr>
        <p:txBody>
          <a:bodyPr>
            <a:normAutofit/>
          </a:bodyPr>
          <a:lstStyle/>
          <a:p>
            <a:pPr marL="0" indent="0">
              <a:buNone/>
            </a:pPr>
            <a:r>
              <a:rPr lang="zh-CN" altLang="en-US" sz="2400" dirty="0">
                <a:latin typeface="幼圆" panose="02010509060101010101" pitchFamily="49" charset="-122"/>
                <a:ea typeface="幼圆" panose="02010509060101010101" pitchFamily="49" charset="-122"/>
              </a:rPr>
              <a:t>又由假设中噪声期望为</a:t>
            </a:r>
            <a:r>
              <a:rPr lang="en-US" altLang="zh-CN" sz="2400" dirty="0">
                <a:latin typeface="幼圆" panose="02010509060101010101" pitchFamily="49" charset="-122"/>
                <a:ea typeface="幼圆" panose="02010509060101010101" pitchFamily="49" charset="-122"/>
              </a:rPr>
              <a:t>0</a:t>
            </a:r>
            <a:r>
              <a:rPr lang="zh-CN" altLang="en-US" sz="2400" dirty="0">
                <a:latin typeface="幼圆" panose="02010509060101010101" pitchFamily="49" charset="-122"/>
                <a:ea typeface="幼圆" panose="02010509060101010101" pitchFamily="49" charset="-122"/>
              </a:rPr>
              <a:t>，可得</a:t>
            </a:r>
            <a:endParaRPr lang="en-US" altLang="zh-CN" sz="2400" dirty="0">
              <a:latin typeface="幼圆" panose="02010509060101010101" pitchFamily="49" charset="-122"/>
              <a:ea typeface="幼圆" panose="02010509060101010101" pitchFamily="49" charset="-122"/>
            </a:endParaRPr>
          </a:p>
          <a:p>
            <a:pPr marL="0" indent="0">
              <a:buNone/>
            </a:pPr>
            <a:endParaRPr lang="en-US" altLang="zh-CN" sz="2400" dirty="0">
              <a:latin typeface="幼圆" panose="02010509060101010101" pitchFamily="49" charset="-122"/>
              <a:ea typeface="幼圆" panose="02010509060101010101" pitchFamily="49" charset="-122"/>
            </a:endParaRPr>
          </a:p>
          <a:p>
            <a:pPr marL="0" indent="0">
              <a:buNone/>
            </a:pPr>
            <a:endParaRPr lang="en-US" altLang="zh-CN" sz="2400" dirty="0">
              <a:latin typeface="幼圆" panose="02010509060101010101" pitchFamily="49" charset="-122"/>
              <a:ea typeface="幼圆" panose="02010509060101010101" pitchFamily="49" charset="-122"/>
            </a:endParaRPr>
          </a:p>
          <a:p>
            <a:pPr marL="0" indent="0">
              <a:buNone/>
            </a:pPr>
            <a:r>
              <a:rPr lang="zh-CN" altLang="en-US" sz="2400" b="1" dirty="0">
                <a:solidFill>
                  <a:srgbClr val="0D0D8F"/>
                </a:solidFill>
                <a:latin typeface="幼圆" panose="02010509060101010101" pitchFamily="49" charset="-122"/>
                <a:ea typeface="幼圆" panose="02010509060101010101" pitchFamily="49" charset="-122"/>
              </a:rPr>
              <a:t>于是：</a:t>
            </a:r>
            <a:r>
              <a:rPr lang="en-US" altLang="zh-CN" sz="2400" b="1" dirty="0">
                <a:solidFill>
                  <a:srgbClr val="0D0D8F"/>
                </a:solidFill>
                <a:latin typeface="幼圆" panose="02010509060101010101" pitchFamily="49" charset="-122"/>
                <a:ea typeface="幼圆" panose="02010509060101010101" pitchFamily="49" charset="-122"/>
              </a:rPr>
              <a:t>                                         </a:t>
            </a:r>
          </a:p>
          <a:p>
            <a:pPr marL="0" indent="0">
              <a:buNone/>
            </a:pPr>
            <a:r>
              <a:rPr lang="zh-CN" altLang="en-US" sz="2400" b="1" dirty="0">
                <a:solidFill>
                  <a:srgbClr val="0D0D8F"/>
                </a:solidFill>
                <a:latin typeface="幼圆" panose="02010509060101010101" pitchFamily="49" charset="-122"/>
                <a:ea typeface="幼圆" panose="02010509060101010101" pitchFamily="49" charset="-122"/>
              </a:rPr>
              <a:t>也即泛化误差可分解为偏差、方差与噪声之和。</a:t>
            </a:r>
            <a:endParaRPr lang="en-US" altLang="zh-CN" sz="2400" b="1" dirty="0">
              <a:solidFill>
                <a:srgbClr val="0D0D8F"/>
              </a:solidFill>
              <a:latin typeface="幼圆" panose="02010509060101010101" pitchFamily="49" charset="-122"/>
              <a:ea typeface="幼圆" panose="02010509060101010101" pitchFamily="49" charset="-122"/>
            </a:endParaRPr>
          </a:p>
          <a:p>
            <a:pPr marL="0" indent="0">
              <a:buNone/>
            </a:pPr>
            <a:endParaRPr lang="en-US" altLang="zh-CN" sz="2400" b="1" dirty="0">
              <a:solidFill>
                <a:srgbClr val="0D0D8F"/>
              </a:solidFill>
              <a:latin typeface="幼圆" panose="02010509060101010101" pitchFamily="49" charset="-122"/>
              <a:ea typeface="幼圆" panose="02010509060101010101" pitchFamily="49" charset="-122"/>
            </a:endParaRPr>
          </a:p>
          <a:p>
            <a:pPr marL="0" indent="0">
              <a:buNone/>
            </a:pPr>
            <a:endParaRPr lang="en-US" altLang="zh-CN" sz="2400" dirty="0">
              <a:latin typeface="幼圆" panose="02010509060101010101" pitchFamily="49" charset="-122"/>
              <a:ea typeface="幼圆" panose="02010509060101010101" pitchFamily="49" charset="-122"/>
            </a:endParaRP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25" y="3553142"/>
            <a:ext cx="6543121" cy="4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385822" y="4452548"/>
            <a:ext cx="4188260" cy="3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036" y="1244774"/>
            <a:ext cx="6505966" cy="151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414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评估方法</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数据划分</a:t>
            </a:r>
          </a:p>
        </p:txBody>
      </p:sp>
      <p:sp>
        <p:nvSpPr>
          <p:cNvPr id="10" name="内容占位符 2"/>
          <p:cNvSpPr>
            <a:spLocks noGrp="1"/>
          </p:cNvSpPr>
          <p:nvPr>
            <p:ph idx="1"/>
          </p:nvPr>
        </p:nvSpPr>
        <p:spPr>
          <a:xfrm>
            <a:off x="945599" y="1484784"/>
            <a:ext cx="7086668" cy="1800200"/>
          </a:xfrm>
        </p:spPr>
        <p:txBody>
          <a:bodyPr>
            <a:normAutofit fontScale="77500" lnSpcReduction="20000"/>
          </a:bodyPr>
          <a:lstStyle/>
          <a:p>
            <a:pPr>
              <a:buClr>
                <a:srgbClr val="00B050"/>
              </a:buClr>
              <a:buFont typeface="Wingdings" panose="05000000000000000000" pitchFamily="2" charset="2"/>
              <a:buChar char="p"/>
            </a:pPr>
            <a:r>
              <a:rPr lang="zh-CN" altLang="en-US" dirty="0">
                <a:solidFill>
                  <a:srgbClr val="023A91"/>
                </a:solidFill>
                <a:latin typeface="幼圆" panose="02010509060101010101" pitchFamily="49" charset="-122"/>
                <a:ea typeface="幼圆" panose="02010509060101010101" pitchFamily="49" charset="-122"/>
              </a:rPr>
              <a:t>狭义的：</a:t>
            </a:r>
            <a:endParaRPr lang="en-US" altLang="zh-CN" dirty="0">
              <a:solidFill>
                <a:srgbClr val="023A91"/>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样例集：训练数据</a:t>
            </a:r>
            <a:endParaRPr lang="en-US" altLang="zh-CN"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划分为两个互斥集合：数据分布的一致性</a:t>
            </a:r>
            <a:endParaRPr lang="en-US" altLang="zh-CN"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训练集</a:t>
            </a:r>
            <a:r>
              <a:rPr lang="en-US" altLang="zh-CN" dirty="0">
                <a:latin typeface="幼圆" panose="02010509060101010101" pitchFamily="49" charset="-122"/>
                <a:ea typeface="幼圆" panose="02010509060101010101" pitchFamily="49" charset="-122"/>
              </a:rPr>
              <a:t>S</a:t>
            </a:r>
            <a:r>
              <a:rPr lang="zh-CN" altLang="en-US" dirty="0">
                <a:latin typeface="幼圆" panose="02010509060101010101" pitchFamily="49" charset="-122"/>
                <a:ea typeface="幼圆" panose="02010509060101010101" pitchFamily="49" charset="-122"/>
              </a:rPr>
              <a:t>：训练</a:t>
            </a:r>
            <a:endParaRPr lang="en-US" altLang="zh-CN"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测试集</a:t>
            </a:r>
            <a:r>
              <a:rPr lang="en-US" altLang="zh-CN" dirty="0">
                <a:latin typeface="幼圆" panose="02010509060101010101" pitchFamily="49" charset="-122"/>
                <a:ea typeface="幼圆" panose="02010509060101010101" pitchFamily="49" charset="-122"/>
              </a:rPr>
              <a:t>T</a:t>
            </a:r>
            <a:r>
              <a:rPr lang="zh-CN" altLang="en-US" dirty="0">
                <a:latin typeface="幼圆" panose="02010509060101010101" pitchFamily="49" charset="-122"/>
                <a:ea typeface="幼圆" panose="02010509060101010101" pitchFamily="49" charset="-122"/>
              </a:rPr>
              <a:t>：评估</a:t>
            </a:r>
            <a:endParaRPr lang="en-US" altLang="zh-CN"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比例：</a:t>
            </a:r>
            <a:r>
              <a:rPr lang="en-US" altLang="zh-CN" dirty="0">
                <a:latin typeface="幼圆" panose="02010509060101010101" pitchFamily="49" charset="-122"/>
                <a:ea typeface="幼圆" panose="02010509060101010101" pitchFamily="49" charset="-122"/>
              </a:rPr>
              <a:t>2/3 - 4/5</a:t>
            </a:r>
          </a:p>
        </p:txBody>
      </p:sp>
      <p:grpSp>
        <p:nvGrpSpPr>
          <p:cNvPr id="3" name="组合 2"/>
          <p:cNvGrpSpPr/>
          <p:nvPr/>
        </p:nvGrpSpPr>
        <p:grpSpPr>
          <a:xfrm>
            <a:off x="755576" y="3338836"/>
            <a:ext cx="7610326" cy="738236"/>
            <a:chOff x="674874" y="1408064"/>
            <a:chExt cx="7610326" cy="738236"/>
          </a:xfrm>
        </p:grpSpPr>
        <p:sp>
          <p:nvSpPr>
            <p:cNvPr id="8" name="内容占位符 2"/>
            <p:cNvSpPr txBox="1">
              <a:spLocks/>
            </p:cNvSpPr>
            <p:nvPr/>
          </p:nvSpPr>
          <p:spPr>
            <a:xfrm>
              <a:off x="674874" y="1408064"/>
              <a:ext cx="6505202" cy="73823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latin typeface="幼圆" panose="02010509060101010101" pitchFamily="49" charset="-122"/>
                </a:rPr>
                <a:t>通常将包含个   样本的数据集</a:t>
              </a:r>
              <a:endParaRPr lang="en-US" altLang="zh-CN" dirty="0">
                <a:latin typeface="幼圆" panose="02010509060101010101" pitchFamily="49" charset="-122"/>
              </a:endParaRPr>
            </a:p>
            <a:p>
              <a:pPr marL="457200" lvl="1" indent="0">
                <a:buNone/>
              </a:pPr>
              <a:r>
                <a:rPr lang="zh-CN" altLang="en-US" dirty="0">
                  <a:latin typeface="幼圆" panose="02010509060101010101" pitchFamily="49" charset="-122"/>
                </a:rPr>
                <a:t>拆分成训练集   和测试集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694" y="1457301"/>
              <a:ext cx="3700506" cy="28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7174" y="1812902"/>
              <a:ext cx="184169" cy="23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0514" y="1824808"/>
              <a:ext cx="193636" cy="21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1630" y="1491841"/>
              <a:ext cx="282575" cy="19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内容占位符 2"/>
          <p:cNvSpPr txBox="1">
            <a:spLocks/>
          </p:cNvSpPr>
          <p:nvPr/>
        </p:nvSpPr>
        <p:spPr>
          <a:xfrm>
            <a:off x="1063293" y="4221088"/>
            <a:ext cx="6759494" cy="1989337"/>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B050"/>
              </a:buClr>
              <a:buFont typeface="Wingdings" panose="05000000000000000000" pitchFamily="2" charset="2"/>
              <a:buChar char="p"/>
            </a:pPr>
            <a:r>
              <a:rPr lang="zh-CN" altLang="en-US" dirty="0">
                <a:solidFill>
                  <a:srgbClr val="023A91"/>
                </a:solidFill>
                <a:latin typeface="幼圆" panose="02010509060101010101" pitchFamily="49" charset="-122"/>
                <a:ea typeface="幼圆" panose="02010509060101010101" pitchFamily="49" charset="-122"/>
              </a:rPr>
              <a:t>广义的：</a:t>
            </a:r>
            <a:endParaRPr lang="en-US" altLang="zh-CN" dirty="0">
              <a:solidFill>
                <a:srgbClr val="023A91"/>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样例集：训练数据</a:t>
            </a:r>
            <a:endParaRPr lang="en-US" altLang="zh-CN"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划分为两个互斥集合：数据分布的一致性</a:t>
            </a:r>
            <a:endParaRPr lang="en-US" altLang="zh-CN"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训练集</a:t>
            </a:r>
            <a:r>
              <a:rPr lang="en-US" altLang="zh-CN" dirty="0">
                <a:latin typeface="幼圆" panose="02010509060101010101" pitchFamily="49" charset="-122"/>
                <a:ea typeface="幼圆" panose="02010509060101010101" pitchFamily="49" charset="-122"/>
              </a:rPr>
              <a:t>-S</a:t>
            </a:r>
            <a:r>
              <a:rPr lang="zh-CN" altLang="en-US" dirty="0">
                <a:latin typeface="幼圆" panose="02010509060101010101" pitchFamily="49" charset="-122"/>
                <a:ea typeface="幼圆" panose="02010509060101010101" pitchFamily="49" charset="-122"/>
              </a:rPr>
              <a:t>：训练</a:t>
            </a:r>
            <a:endParaRPr lang="en-US" altLang="zh-CN"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验证集</a:t>
            </a:r>
            <a:r>
              <a:rPr lang="en-US" altLang="zh-CN" dirty="0">
                <a:latin typeface="幼圆" panose="02010509060101010101" pitchFamily="49" charset="-122"/>
                <a:ea typeface="幼圆" panose="02010509060101010101" pitchFamily="49" charset="-122"/>
              </a:rPr>
              <a:t>-T</a:t>
            </a:r>
            <a:r>
              <a:rPr lang="zh-CN" altLang="en-US" dirty="0">
                <a:latin typeface="幼圆" panose="02010509060101010101" pitchFamily="49" charset="-122"/>
                <a:ea typeface="幼圆" panose="02010509060101010101" pitchFamily="49" charset="-122"/>
              </a:rPr>
              <a:t>：评估</a:t>
            </a:r>
            <a:endParaRPr lang="en-US" altLang="zh-CN"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实际数据：测试数据</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应用</a:t>
            </a:r>
          </a:p>
          <a:p>
            <a:pPr lvl="1">
              <a:lnSpc>
                <a:spcPct val="110000"/>
              </a:lnSpc>
            </a:pPr>
            <a:endParaRPr lang="en-US" altLang="zh-CN"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770494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buClr>
                <a:srgbClr val="00B050"/>
              </a:buClr>
            </a:pPr>
            <a:r>
              <a:rPr lang="zh-CN" altLang="en-US" dirty="0">
                <a:latin typeface="幼圆" panose="02010509060101010101" pitchFamily="49" charset="-122"/>
                <a:ea typeface="幼圆" panose="02010509060101010101" pitchFamily="49" charset="-122"/>
              </a:rPr>
              <a:t>偏差与方差</a:t>
            </a:r>
          </a:p>
        </p:txBody>
      </p:sp>
      <p:sp>
        <p:nvSpPr>
          <p:cNvPr id="3" name="内容占位符 2"/>
          <p:cNvSpPr>
            <a:spLocks noGrp="1"/>
          </p:cNvSpPr>
          <p:nvPr>
            <p:ph idx="1"/>
          </p:nvPr>
        </p:nvSpPr>
        <p:spPr>
          <a:xfrm>
            <a:off x="263525" y="1556792"/>
            <a:ext cx="8616950" cy="4428071"/>
          </a:xfrm>
        </p:spPr>
        <p:txBody>
          <a:bodyPr>
            <a:normAutofit/>
          </a:bodyPr>
          <a:lstStyle/>
          <a:p>
            <a:pPr lvl="1">
              <a:buClr>
                <a:srgbClr val="00B050"/>
              </a:buClr>
              <a:buFont typeface="Wingdings" panose="05000000000000000000" pitchFamily="2" charset="2"/>
              <a:buChar char="p"/>
            </a:pPr>
            <a:r>
              <a:rPr lang="zh-CN" altLang="en-US" sz="2200" dirty="0">
                <a:latin typeface="幼圆" panose="02010509060101010101" pitchFamily="49" charset="-122"/>
                <a:ea typeface="幼圆" panose="02010509060101010101" pitchFamily="49" charset="-122"/>
              </a:rPr>
              <a:t>偏差度量了学习算法期望预测与真实结果的偏离程度；即刻画了</a:t>
            </a:r>
            <a:r>
              <a:rPr lang="zh-CN" altLang="en-US" sz="2200" b="1" dirty="0">
                <a:solidFill>
                  <a:srgbClr val="C00000"/>
                </a:solidFill>
                <a:latin typeface="幼圆" panose="02010509060101010101" pitchFamily="49" charset="-122"/>
                <a:ea typeface="幼圆" panose="02010509060101010101" pitchFamily="49" charset="-122"/>
              </a:rPr>
              <a:t>学习算法本身的拟合能力</a:t>
            </a:r>
            <a:r>
              <a:rPr lang="zh-CN" altLang="en-US" sz="2200" dirty="0">
                <a:latin typeface="幼圆" panose="02010509060101010101" pitchFamily="49" charset="-122"/>
                <a:ea typeface="幼圆" panose="02010509060101010101" pitchFamily="49" charset="-122"/>
              </a:rPr>
              <a:t>；</a:t>
            </a:r>
            <a:endParaRPr lang="en-US" altLang="zh-CN" sz="22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200" dirty="0">
                <a:latin typeface="幼圆" panose="02010509060101010101" pitchFamily="49" charset="-122"/>
                <a:ea typeface="幼圆" panose="02010509060101010101" pitchFamily="49" charset="-122"/>
              </a:rPr>
              <a:t>方差度量了同样大小训练集的变动所导致的学习性能的变化；即</a:t>
            </a:r>
            <a:r>
              <a:rPr lang="zh-CN" altLang="en-US" sz="2200" b="1" dirty="0">
                <a:solidFill>
                  <a:srgbClr val="C00000"/>
                </a:solidFill>
                <a:latin typeface="幼圆" panose="02010509060101010101" pitchFamily="49" charset="-122"/>
                <a:ea typeface="幼圆" panose="02010509060101010101" pitchFamily="49" charset="-122"/>
              </a:rPr>
              <a:t>刻画了数据扰动所造成的影响</a:t>
            </a:r>
            <a:r>
              <a:rPr lang="zh-CN" altLang="en-US" sz="2200" dirty="0">
                <a:latin typeface="幼圆" panose="02010509060101010101" pitchFamily="49" charset="-122"/>
                <a:ea typeface="幼圆" panose="02010509060101010101" pitchFamily="49" charset="-122"/>
              </a:rPr>
              <a:t>；</a:t>
            </a:r>
            <a:endParaRPr lang="en-US" altLang="zh-CN" sz="22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200" dirty="0">
                <a:latin typeface="幼圆" panose="02010509060101010101" pitchFamily="49" charset="-122"/>
                <a:ea typeface="幼圆" panose="02010509060101010101" pitchFamily="49" charset="-122"/>
              </a:rPr>
              <a:t>噪声表达了在当前任务上任何学习算法所能达到的期望泛化误差的下界；</a:t>
            </a:r>
            <a:r>
              <a:rPr lang="zh-CN" altLang="en-US" sz="2200" b="1" dirty="0">
                <a:solidFill>
                  <a:srgbClr val="C00000"/>
                </a:solidFill>
                <a:latin typeface="幼圆" panose="02010509060101010101" pitchFamily="49" charset="-122"/>
                <a:ea typeface="幼圆" panose="02010509060101010101" pitchFamily="49" charset="-122"/>
              </a:rPr>
              <a:t>即刻画了学习问题本身的难度</a:t>
            </a:r>
            <a:r>
              <a:rPr lang="zh-CN" altLang="en-US" sz="2200" dirty="0">
                <a:latin typeface="幼圆" panose="02010509060101010101" pitchFamily="49" charset="-122"/>
                <a:ea typeface="幼圆" panose="02010509060101010101" pitchFamily="49" charset="-122"/>
              </a:rPr>
              <a:t>。</a:t>
            </a:r>
            <a:endParaRPr lang="en-US" altLang="zh-CN" sz="2200" dirty="0">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endParaRPr lang="en-US" altLang="zh-CN" sz="2200"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200" dirty="0">
                <a:latin typeface="幼圆" panose="02010509060101010101" pitchFamily="49" charset="-122"/>
                <a:ea typeface="幼圆" panose="02010509060101010101" pitchFamily="49" charset="-122"/>
              </a:rPr>
              <a:t>泛化性能是由学习算法的能力、数据的充分性以及学习任务本身的难度所共同决定的。给定学习任务为了取得好的泛化性能，需要使偏差小</a:t>
            </a:r>
            <a:r>
              <a:rPr lang="en-US" altLang="zh-CN" sz="2200" dirty="0">
                <a:latin typeface="幼圆" panose="02010509060101010101" pitchFamily="49" charset="-122"/>
                <a:ea typeface="幼圆" panose="02010509060101010101" pitchFamily="49" charset="-122"/>
              </a:rPr>
              <a:t>(</a:t>
            </a:r>
            <a:r>
              <a:rPr lang="zh-CN" altLang="en-US" sz="2200" dirty="0">
                <a:latin typeface="幼圆" panose="02010509060101010101" pitchFamily="49" charset="-122"/>
                <a:ea typeface="幼圆" panose="02010509060101010101" pitchFamily="49" charset="-122"/>
              </a:rPr>
              <a:t>充分拟合数据</a:t>
            </a:r>
            <a:r>
              <a:rPr lang="en-US" altLang="zh-CN" sz="2200" dirty="0">
                <a:latin typeface="幼圆" panose="02010509060101010101" pitchFamily="49" charset="-122"/>
                <a:ea typeface="幼圆" panose="02010509060101010101" pitchFamily="49" charset="-122"/>
              </a:rPr>
              <a:t>)</a:t>
            </a:r>
            <a:r>
              <a:rPr lang="zh-CN" altLang="en-US" sz="2200" dirty="0">
                <a:latin typeface="幼圆" panose="02010509060101010101" pitchFamily="49" charset="-122"/>
                <a:ea typeface="幼圆" panose="02010509060101010101" pitchFamily="49" charset="-122"/>
              </a:rPr>
              <a:t>而且方差较小</a:t>
            </a:r>
            <a:r>
              <a:rPr lang="en-US" altLang="zh-CN" sz="2200" dirty="0">
                <a:latin typeface="幼圆" panose="02010509060101010101" pitchFamily="49" charset="-122"/>
                <a:ea typeface="幼圆" panose="02010509060101010101" pitchFamily="49" charset="-122"/>
              </a:rPr>
              <a:t>(</a:t>
            </a:r>
            <a:r>
              <a:rPr lang="zh-CN" altLang="en-US" sz="2200" dirty="0">
                <a:latin typeface="幼圆" panose="02010509060101010101" pitchFamily="49" charset="-122"/>
                <a:ea typeface="幼圆" panose="02010509060101010101" pitchFamily="49" charset="-122"/>
              </a:rPr>
              <a:t>减少数据扰动产生的影响</a:t>
            </a:r>
            <a:r>
              <a:rPr lang="en-US" altLang="zh-CN" sz="2200" dirty="0">
                <a:latin typeface="幼圆" panose="02010509060101010101" pitchFamily="49" charset="-122"/>
                <a:ea typeface="幼圆" panose="02010509060101010101" pitchFamily="49" charset="-122"/>
              </a:rPr>
              <a:t>)</a:t>
            </a:r>
            <a:r>
              <a:rPr lang="zh-CN" altLang="en-US" sz="2200" dirty="0">
                <a:latin typeface="幼圆" panose="02010509060101010101" pitchFamily="49" charset="-122"/>
                <a:ea typeface="幼圆" panose="02010509060101010101" pitchFamily="49" charset="-122"/>
              </a:rPr>
              <a:t>。</a:t>
            </a:r>
            <a:endParaRPr lang="en-US" altLang="zh-CN" sz="22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208146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15616" y="620688"/>
            <a:ext cx="6984776" cy="5831787"/>
          </a:xfrm>
          <a:prstGeom prst="rect">
            <a:avLst/>
          </a:prstGeom>
        </p:spPr>
      </p:pic>
    </p:spTree>
    <p:extLst>
      <p:ext uri="{BB962C8B-B14F-4D97-AF65-F5344CB8AC3E}">
        <p14:creationId xmlns:p14="http://schemas.microsoft.com/office/powerpoint/2010/main" val="1460435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幼圆" panose="02010509060101010101" pitchFamily="49" charset="-122"/>
                <a:ea typeface="幼圆" panose="02010509060101010101" pitchFamily="49" charset="-122"/>
              </a:rPr>
              <a:t>偏差与方差</a:t>
            </a:r>
          </a:p>
        </p:txBody>
      </p:sp>
      <p:sp>
        <p:nvSpPr>
          <p:cNvPr id="3" name="内容占位符 2"/>
          <p:cNvSpPr>
            <a:spLocks noGrp="1"/>
          </p:cNvSpPr>
          <p:nvPr>
            <p:ph idx="1"/>
          </p:nvPr>
        </p:nvSpPr>
        <p:spPr>
          <a:xfrm>
            <a:off x="316717" y="1413310"/>
            <a:ext cx="8370083" cy="1196357"/>
          </a:xfrm>
        </p:spPr>
        <p:txBody>
          <a:bodyPr>
            <a:normAutofit/>
          </a:bodyPr>
          <a:lstStyle/>
          <a:p>
            <a:pPr marL="668700" lvl="1" indent="-342900">
              <a:buClr>
                <a:srgbClr val="00B050"/>
              </a:buClr>
              <a:buFont typeface="Wingdings" panose="05000000000000000000" pitchFamily="2" charset="2"/>
              <a:buChar char="p"/>
            </a:pPr>
            <a:r>
              <a:rPr lang="zh-CN" altLang="en-US" sz="2200" dirty="0">
                <a:latin typeface="幼圆" panose="02010509060101010101" pitchFamily="49" charset="-122"/>
                <a:ea typeface="幼圆" panose="02010509060101010101" pitchFamily="49" charset="-122"/>
              </a:rPr>
              <a:t>一般来说，偏差与方差是有冲突的，称为</a:t>
            </a:r>
            <a:r>
              <a:rPr lang="zh-CN" altLang="en-US" sz="2200" dirty="0">
                <a:solidFill>
                  <a:srgbClr val="C00000"/>
                </a:solidFill>
                <a:latin typeface="幼圆" panose="02010509060101010101" pitchFamily="49" charset="-122"/>
                <a:ea typeface="幼圆" panose="02010509060101010101" pitchFamily="49" charset="-122"/>
              </a:rPr>
              <a:t>偏差</a:t>
            </a:r>
            <a:r>
              <a:rPr lang="en-US" altLang="zh-CN" sz="2200" dirty="0">
                <a:solidFill>
                  <a:srgbClr val="C00000"/>
                </a:solidFill>
                <a:latin typeface="幼圆" panose="02010509060101010101" pitchFamily="49" charset="-122"/>
                <a:ea typeface="幼圆" panose="02010509060101010101" pitchFamily="49" charset="-122"/>
              </a:rPr>
              <a:t>-</a:t>
            </a:r>
            <a:r>
              <a:rPr lang="zh-CN" altLang="en-US" sz="2200" dirty="0">
                <a:solidFill>
                  <a:srgbClr val="C00000"/>
                </a:solidFill>
                <a:latin typeface="幼圆" panose="02010509060101010101" pitchFamily="49" charset="-122"/>
                <a:ea typeface="幼圆" panose="02010509060101010101" pitchFamily="49" charset="-122"/>
              </a:rPr>
              <a:t>方差窘境</a:t>
            </a:r>
            <a:r>
              <a:rPr lang="zh-CN" altLang="en-US" sz="2200" dirty="0">
                <a:latin typeface="幼圆" panose="02010509060101010101" pitchFamily="49" charset="-122"/>
                <a:ea typeface="幼圆" panose="02010509060101010101" pitchFamily="49" charset="-122"/>
              </a:rPr>
              <a:t>。如右图所示，假如我们能控制算法的训练程度：</a:t>
            </a:r>
            <a:endParaRPr lang="en-US" altLang="zh-CN" sz="2200" dirty="0">
              <a:latin typeface="幼圆" panose="02010509060101010101" pitchFamily="49" charset="-122"/>
              <a:ea typeface="幼圆" panose="02010509060101010101" pitchFamily="49" charset="-122"/>
            </a:endParaRPr>
          </a:p>
        </p:txBody>
      </p:sp>
      <p:sp>
        <p:nvSpPr>
          <p:cNvPr id="4" name="内容占位符 2"/>
          <p:cNvSpPr txBox="1">
            <a:spLocks/>
          </p:cNvSpPr>
          <p:nvPr/>
        </p:nvSpPr>
        <p:spPr>
          <a:xfrm>
            <a:off x="-252536" y="2348880"/>
            <a:ext cx="5400600" cy="371200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B050"/>
              </a:buClr>
              <a:buFont typeface="Wingdings" panose="05000000000000000000" pitchFamily="2" charset="2"/>
              <a:buChar char="p"/>
            </a:pPr>
            <a:r>
              <a:rPr lang="zh-CN" altLang="en-US" sz="2100" dirty="0">
                <a:latin typeface="幼圆" panose="02010509060101010101" pitchFamily="49" charset="-122"/>
              </a:rPr>
              <a:t>在训练不足时，学习器拟合能力不强，训练数据的扰动不足以使学习器的拟合能力产生显著变化，此时偏差主导泛化错误率；</a:t>
            </a:r>
            <a:endParaRPr lang="en-US" altLang="zh-CN" sz="2100" dirty="0">
              <a:latin typeface="幼圆" panose="02010509060101010101" pitchFamily="49" charset="-122"/>
            </a:endParaRPr>
          </a:p>
          <a:p>
            <a:pPr lvl="1">
              <a:buClr>
                <a:srgbClr val="00B050"/>
              </a:buClr>
              <a:buFont typeface="Wingdings" panose="05000000000000000000" pitchFamily="2" charset="2"/>
              <a:buChar char="p"/>
            </a:pPr>
            <a:r>
              <a:rPr lang="zh-CN" altLang="en-US" sz="2100" dirty="0">
                <a:latin typeface="幼圆" panose="02010509060101010101" pitchFamily="49" charset="-122"/>
              </a:rPr>
              <a:t>随着训练程度加深，学习器拟合能力逐渐增强，方差逐渐主导泛化错误率；</a:t>
            </a:r>
            <a:endParaRPr lang="en-US" altLang="zh-CN" sz="2100" dirty="0">
              <a:latin typeface="幼圆" panose="02010509060101010101" pitchFamily="49" charset="-122"/>
            </a:endParaRPr>
          </a:p>
          <a:p>
            <a:pPr lvl="1">
              <a:buClr>
                <a:srgbClr val="00B050"/>
              </a:buClr>
              <a:buFont typeface="Wingdings" panose="05000000000000000000" pitchFamily="2" charset="2"/>
              <a:buChar char="p"/>
            </a:pPr>
            <a:r>
              <a:rPr lang="zh-CN" altLang="en-US" sz="2100" dirty="0">
                <a:latin typeface="幼圆" panose="02010509060101010101" pitchFamily="49" charset="-122"/>
              </a:rPr>
              <a:t>训练充足后，学习器的拟合能力非常强，训练数据的轻微扰动都会导致学习器的显著变化，若训练数据自身非全局特性被学到则会发生过拟合。</a:t>
            </a:r>
            <a:endParaRPr lang="en-US" altLang="zh-CN" sz="2100" dirty="0">
              <a:latin typeface="幼圆" panose="02010509060101010101" pitchFamily="49" charset="-122"/>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492895"/>
            <a:ext cx="4032448" cy="2970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1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幼圆" panose="02010509060101010101" pitchFamily="49" charset="-122"/>
                <a:ea typeface="幼圆" panose="020105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经验误差与过拟合</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原则</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评估方法</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lang="en-US" altLang="zh-CN" sz="2000" b="1" dirty="0">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性能度量</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指标</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比较检验</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性能比较</a:t>
            </a:r>
            <a:endParaRPr lang="en-US" altLang="zh-CN" sz="2000" b="1" dirty="0">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偏差与方差</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 </a:t>
            </a:r>
            <a:r>
              <a:rPr lang="zh-CN" altLang="en-US" sz="2000" b="1" dirty="0">
                <a:latin typeface="幼圆" panose="02010509060101010101" pitchFamily="49" charset="-122"/>
                <a:ea typeface="幼圆" panose="02010509060101010101" pitchFamily="49" charset="-122"/>
              </a:rPr>
              <a:t>性能解释</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53185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幼圆" panose="02010509060101010101" pitchFamily="49" charset="-122"/>
                <a:ea typeface="幼圆" panose="02010509060101010101" pitchFamily="49" charset="-122"/>
              </a:rPr>
              <a:t>阅读材料</a:t>
            </a:r>
            <a:endParaRPr lang="zh-CN" altLang="en-US" dirty="0">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611560" y="1772816"/>
            <a:ext cx="8280920" cy="4464496"/>
          </a:xfrm>
        </p:spPr>
        <p:txBody>
          <a:bodyPr>
            <a:normAutofit fontScale="62500" lnSpcReduction="20000"/>
          </a:bodyPr>
          <a:lstStyle/>
          <a:p>
            <a:pPr>
              <a:lnSpc>
                <a:spcPct val="170000"/>
              </a:lnSpc>
              <a:buClr>
                <a:srgbClr val="00B050"/>
              </a:buClr>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自助采样法在机器学习中有重要用途</a:t>
            </a:r>
            <a:r>
              <a:rPr lang="en-US" altLang="zh-CN" dirty="0">
                <a:latin typeface="幼圆" panose="02010509060101010101" pitchFamily="49" charset="-122"/>
                <a:ea typeface="幼圆" panose="02010509060101010101" pitchFamily="49" charset="-122"/>
              </a:rPr>
              <a:t>,[Efron and Tibshirani, 1993]</a:t>
            </a:r>
            <a:r>
              <a:rPr lang="zh-CN" altLang="en-US" dirty="0">
                <a:latin typeface="幼圆" panose="02010509060101010101" pitchFamily="49" charset="-122"/>
                <a:ea typeface="幼圆" panose="02010509060101010101" pitchFamily="49" charset="-122"/>
              </a:rPr>
              <a:t>对此有详细讨论。</a:t>
            </a:r>
            <a:endParaRPr lang="en-US" altLang="zh-CN" dirty="0">
              <a:latin typeface="幼圆" panose="02010509060101010101" pitchFamily="49" charset="-122"/>
              <a:ea typeface="幼圆" panose="02010509060101010101" pitchFamily="49" charset="-122"/>
            </a:endParaRPr>
          </a:p>
          <a:p>
            <a:pPr>
              <a:lnSpc>
                <a:spcPct val="170000"/>
              </a:lnSpc>
              <a:buClr>
                <a:srgbClr val="00B050"/>
              </a:buClr>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ROC</a:t>
            </a:r>
            <a:r>
              <a:rPr lang="zh-CN" altLang="en-US" dirty="0">
                <a:latin typeface="幼圆" panose="02010509060101010101" pitchFamily="49" charset="-122"/>
                <a:ea typeface="幼圆" panose="02010509060101010101" pitchFamily="49" charset="-122"/>
              </a:rPr>
              <a:t>曲线在二十世纪八十年代后期被引入机器学习</a:t>
            </a:r>
            <a:r>
              <a:rPr lang="en-US" altLang="zh-CN" dirty="0">
                <a:latin typeface="幼圆" panose="02010509060101010101" pitchFamily="49" charset="-122"/>
                <a:ea typeface="幼圆" panose="02010509060101010101" pitchFamily="49" charset="-122"/>
              </a:rPr>
              <a:t>[Spackman, 1989],AUC</a:t>
            </a:r>
            <a:r>
              <a:rPr lang="zh-CN" altLang="en-US" dirty="0">
                <a:latin typeface="幼圆" panose="02010509060101010101" pitchFamily="49" charset="-122"/>
                <a:ea typeface="幼圆" panose="02010509060101010101" pitchFamily="49" charset="-122"/>
              </a:rPr>
              <a:t>则是从九十年代中期起在机器学习领域广为使用</a:t>
            </a:r>
            <a:r>
              <a:rPr lang="en-US" altLang="zh-CN" dirty="0">
                <a:latin typeface="幼圆" panose="02010509060101010101" pitchFamily="49" charset="-122"/>
                <a:ea typeface="幼圆" panose="02010509060101010101" pitchFamily="49" charset="-122"/>
              </a:rPr>
              <a:t>[Bradley,1997].[Hand and Till,2001]</a:t>
            </a:r>
            <a:r>
              <a:rPr lang="zh-CN" altLang="en-US" dirty="0">
                <a:latin typeface="幼圆" panose="02010509060101010101" pitchFamily="49" charset="-122"/>
                <a:ea typeface="幼圆" panose="02010509060101010101" pitchFamily="49" charset="-122"/>
              </a:rPr>
              <a:t>将</a:t>
            </a:r>
            <a:r>
              <a:rPr lang="en-US" altLang="zh-CN" dirty="0">
                <a:latin typeface="幼圆" panose="02010509060101010101" pitchFamily="49" charset="-122"/>
                <a:ea typeface="幼圆" panose="02010509060101010101" pitchFamily="49" charset="-122"/>
              </a:rPr>
              <a:t>ROC</a:t>
            </a:r>
            <a:r>
              <a:rPr lang="zh-CN" altLang="en-US" dirty="0">
                <a:latin typeface="幼圆" panose="02010509060101010101" pitchFamily="49" charset="-122"/>
                <a:ea typeface="幼圆" panose="02010509060101010101" pitchFamily="49" charset="-122"/>
              </a:rPr>
              <a:t>曲线从二分类任务推广到多分类任务</a:t>
            </a:r>
            <a:r>
              <a:rPr lang="en-US" altLang="zh-CN" dirty="0">
                <a:latin typeface="幼圆" panose="02010509060101010101" pitchFamily="49" charset="-122"/>
                <a:ea typeface="幼圆" panose="02010509060101010101" pitchFamily="49" charset="-122"/>
              </a:rPr>
              <a:t>.[Fawcett,2006]</a:t>
            </a:r>
            <a:r>
              <a:rPr lang="zh-CN" altLang="en-US" dirty="0">
                <a:latin typeface="幼圆" panose="02010509060101010101" pitchFamily="49" charset="-122"/>
                <a:ea typeface="幼圆" panose="02010509060101010101" pitchFamily="49" charset="-122"/>
              </a:rPr>
              <a:t>综述了</a:t>
            </a:r>
            <a:r>
              <a:rPr lang="en-US" altLang="zh-CN" dirty="0">
                <a:latin typeface="幼圆" panose="02010509060101010101" pitchFamily="49" charset="-122"/>
                <a:ea typeface="幼圆" panose="02010509060101010101" pitchFamily="49" charset="-122"/>
              </a:rPr>
              <a:t>ROC</a:t>
            </a:r>
            <a:r>
              <a:rPr lang="zh-CN" altLang="en-US" dirty="0">
                <a:latin typeface="幼圆" panose="02010509060101010101" pitchFamily="49" charset="-122"/>
                <a:ea typeface="幼圆" panose="02010509060101010101" pitchFamily="49" charset="-122"/>
              </a:rPr>
              <a:t>曲线的用途</a:t>
            </a:r>
            <a:r>
              <a:rPr lang="en-US" altLang="zh-CN" dirty="0">
                <a:latin typeface="幼圆" panose="02010509060101010101" pitchFamily="49" charset="-122"/>
                <a:ea typeface="幼圆" panose="02010509060101010101" pitchFamily="49" charset="-122"/>
              </a:rPr>
              <a:t>.</a:t>
            </a:r>
          </a:p>
          <a:p>
            <a:pPr>
              <a:lnSpc>
                <a:spcPct val="170000"/>
              </a:lnSpc>
              <a:buClr>
                <a:srgbClr val="00B050"/>
              </a:buClr>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[Drummond and Holte,2006]</a:t>
            </a:r>
            <a:r>
              <a:rPr lang="zh-CN" altLang="en-US" dirty="0">
                <a:latin typeface="幼圆" panose="02010509060101010101" pitchFamily="49" charset="-122"/>
                <a:ea typeface="幼圆" panose="02010509060101010101" pitchFamily="49" charset="-122"/>
              </a:rPr>
              <a:t>发明了代价曲线</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代价敏感学习</a:t>
            </a:r>
            <a:r>
              <a:rPr lang="en-US" altLang="zh-CN" dirty="0">
                <a:latin typeface="幼圆" panose="02010509060101010101" pitchFamily="49" charset="-122"/>
                <a:ea typeface="幼圆" panose="02010509060101010101" pitchFamily="49" charset="-122"/>
              </a:rPr>
              <a:t>[Elkan,2001;Zhou and Liu,2006]</a:t>
            </a:r>
            <a:r>
              <a:rPr lang="zh-CN" altLang="en-US" dirty="0">
                <a:latin typeface="幼圆" panose="02010509060101010101" pitchFamily="49" charset="-122"/>
                <a:ea typeface="幼圆" panose="02010509060101010101" pitchFamily="49" charset="-122"/>
              </a:rPr>
              <a:t>专门研究非均等代价下的学习。</a:t>
            </a:r>
          </a:p>
        </p:txBody>
      </p:sp>
    </p:spTree>
    <p:extLst>
      <p:ext uri="{BB962C8B-B14F-4D97-AF65-F5344CB8AC3E}">
        <p14:creationId xmlns:p14="http://schemas.microsoft.com/office/powerpoint/2010/main" val="304541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buClr>
                <a:srgbClr val="00B050"/>
              </a:buClr>
            </a:pPr>
            <a:r>
              <a:rPr lang="zh-CN" altLang="en-US" b="0" dirty="0">
                <a:latin typeface="幼圆" panose="02010509060101010101" pitchFamily="49" charset="-122"/>
                <a:ea typeface="幼圆" panose="02010509060101010101" pitchFamily="49" charset="-122"/>
              </a:rPr>
              <a:t>阅读材料</a:t>
            </a:r>
            <a:endParaRPr lang="zh-CN" altLang="en-US" dirty="0">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457200" y="1600200"/>
            <a:ext cx="8435280" cy="5069160"/>
          </a:xfrm>
        </p:spPr>
        <p:txBody>
          <a:bodyPr>
            <a:normAutofit fontScale="62500" lnSpcReduction="20000"/>
          </a:bodyPr>
          <a:lstStyle/>
          <a:p>
            <a:pPr>
              <a:lnSpc>
                <a:spcPct val="170000"/>
              </a:lnSpc>
              <a:buClr>
                <a:srgbClr val="00B050"/>
              </a:buClr>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[Dietterich,1998]</a:t>
            </a:r>
            <a:r>
              <a:rPr lang="zh-CN" altLang="en-US" dirty="0">
                <a:latin typeface="幼圆" panose="02010509060101010101" pitchFamily="49" charset="-122"/>
                <a:ea typeface="幼圆" panose="02010509060101010101" pitchFamily="49" charset="-122"/>
              </a:rPr>
              <a:t>指出了常规</a:t>
            </a:r>
            <a:r>
              <a:rPr lang="en-US" altLang="zh-CN" dirty="0">
                <a:latin typeface="幼圆" panose="02010509060101010101" pitchFamily="49" charset="-122"/>
                <a:ea typeface="幼圆" panose="02010509060101010101" pitchFamily="49" charset="-122"/>
              </a:rPr>
              <a:t>k</a:t>
            </a:r>
            <a:r>
              <a:rPr lang="zh-CN" altLang="en-US" dirty="0">
                <a:latin typeface="幼圆" panose="02010509060101010101" pitchFamily="49" charset="-122"/>
                <a:ea typeface="幼圆" panose="02010509060101010101" pitchFamily="49" charset="-122"/>
              </a:rPr>
              <a:t>折交叉验证法存在的风险</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并提出了</a:t>
            </a:r>
            <a:r>
              <a:rPr lang="en-US" altLang="zh-CN" dirty="0">
                <a:latin typeface="幼圆" panose="02010509060101010101" pitchFamily="49" charset="-122"/>
                <a:ea typeface="幼圆" panose="02010509060101010101" pitchFamily="49" charset="-122"/>
              </a:rPr>
              <a:t>5*2</a:t>
            </a:r>
            <a:r>
              <a:rPr lang="zh-CN" altLang="en-US" dirty="0">
                <a:latin typeface="幼圆" panose="02010509060101010101" pitchFamily="49" charset="-122"/>
                <a:ea typeface="幼圆" panose="02010509060101010101" pitchFamily="49" charset="-122"/>
              </a:rPr>
              <a:t>折交叉验证法</a:t>
            </a:r>
            <a:r>
              <a:rPr lang="en-US" altLang="zh-CN" dirty="0">
                <a:latin typeface="幼圆" panose="02010509060101010101" pitchFamily="49" charset="-122"/>
                <a:ea typeface="幼圆" panose="02010509060101010101" pitchFamily="49" charset="-122"/>
              </a:rPr>
              <a:t>.[</a:t>
            </a:r>
            <a:r>
              <a:rPr lang="en-US" altLang="zh-CN" dirty="0" err="1">
                <a:latin typeface="幼圆" panose="02010509060101010101" pitchFamily="49" charset="-122"/>
                <a:ea typeface="幼圆" panose="02010509060101010101" pitchFamily="49" charset="-122"/>
              </a:rPr>
              <a:t>Demsar</a:t>
            </a:r>
            <a:r>
              <a:rPr lang="en-US" altLang="zh-CN" dirty="0">
                <a:latin typeface="幼圆" panose="02010509060101010101" pitchFamily="49" charset="-122"/>
                <a:ea typeface="幼圆" panose="02010509060101010101" pitchFamily="49" charset="-122"/>
              </a:rPr>
              <a:t>, 2006]</a:t>
            </a:r>
            <a:r>
              <a:rPr lang="zh-CN" altLang="en-US" dirty="0">
                <a:latin typeface="幼圆" panose="02010509060101010101" pitchFamily="49" charset="-122"/>
                <a:ea typeface="幼圆" panose="02010509060101010101" pitchFamily="49" charset="-122"/>
              </a:rPr>
              <a:t>讨论了对多个算法进行比较检验的方法</a:t>
            </a:r>
            <a:r>
              <a:rPr lang="en-US" altLang="zh-CN" dirty="0">
                <a:latin typeface="幼圆" panose="02010509060101010101" pitchFamily="49" charset="-122"/>
                <a:ea typeface="幼圆" panose="02010509060101010101" pitchFamily="49" charset="-122"/>
              </a:rPr>
              <a:t>.</a:t>
            </a:r>
            <a:br>
              <a:rPr lang="en-US" altLang="zh-CN" dirty="0">
                <a:latin typeface="幼圆" panose="02010509060101010101" pitchFamily="49" charset="-122"/>
                <a:ea typeface="幼圆" panose="02010509060101010101" pitchFamily="49" charset="-122"/>
              </a:rPr>
            </a:br>
            <a:endParaRPr lang="en-US" altLang="zh-CN" dirty="0">
              <a:latin typeface="幼圆" panose="02010509060101010101" pitchFamily="49" charset="-122"/>
              <a:ea typeface="幼圆" panose="02010509060101010101" pitchFamily="49" charset="-122"/>
            </a:endParaRPr>
          </a:p>
          <a:p>
            <a:pPr>
              <a:lnSpc>
                <a:spcPct val="170000"/>
              </a:lnSpc>
              <a:buClr>
                <a:srgbClr val="00B050"/>
              </a:buClr>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[Geman et al.,1992]</a:t>
            </a:r>
            <a:r>
              <a:rPr lang="zh-CN" altLang="en-US" dirty="0">
                <a:latin typeface="幼圆" panose="02010509060101010101" pitchFamily="49" charset="-122"/>
                <a:ea typeface="幼圆" panose="02010509060101010101" pitchFamily="49" charset="-122"/>
              </a:rPr>
              <a:t>针对回归任务给出了偏差</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方差</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协方差分解，后来被简称为偏差</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方差分解。但仅基于均方误差的回归任务中推导，对分类任务，由于</a:t>
            </a:r>
            <a:r>
              <a:rPr lang="en-US" altLang="zh-CN" dirty="0">
                <a:latin typeface="幼圆" panose="02010509060101010101" pitchFamily="49" charset="-122"/>
                <a:ea typeface="幼圆" panose="02010509060101010101" pitchFamily="49" charset="-122"/>
              </a:rPr>
              <a:t>0/1</a:t>
            </a:r>
            <a:r>
              <a:rPr lang="zh-CN" altLang="en-US" dirty="0">
                <a:latin typeface="幼圆" panose="02010509060101010101" pitchFamily="49" charset="-122"/>
                <a:ea typeface="幼圆" panose="02010509060101010101" pitchFamily="49" charset="-122"/>
              </a:rPr>
              <a:t>损失函数的跳变性</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理论上推导出偏差</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方差分解很困难。已有多种方法可通过试验队偏差和方差进行估计</a:t>
            </a:r>
            <a:r>
              <a:rPr lang="en-US" altLang="zh-CN" dirty="0">
                <a:latin typeface="幼圆" panose="02010509060101010101" pitchFamily="49" charset="-122"/>
                <a:ea typeface="幼圆" panose="02010509060101010101" pitchFamily="49" charset="-122"/>
              </a:rPr>
              <a:t>[Kong and Dietterich,1995;Kohavi and Wolpert,1996; Breiman,1996; Friedman,1997; Domingos,2000]</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671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5679</TotalTime>
  <Words>4870</Words>
  <Application>Microsoft Office PowerPoint</Application>
  <PresentationFormat>全屏显示(4:3)</PresentationFormat>
  <Paragraphs>410</Paragraphs>
  <Slides>95</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09" baseType="lpstr">
      <vt:lpstr>方正粗黑宋简体</vt:lpstr>
      <vt:lpstr>仿宋</vt:lpstr>
      <vt:lpstr>华文楷体</vt:lpstr>
      <vt:lpstr>楷体</vt:lpstr>
      <vt:lpstr>楷体_GB2312</vt:lpstr>
      <vt:lpstr>宋体</vt:lpstr>
      <vt:lpstr>幼圆</vt:lpstr>
      <vt:lpstr>Arial</vt:lpstr>
      <vt:lpstr>Calibri</vt:lpstr>
      <vt:lpstr>Times New Roman</vt:lpstr>
      <vt:lpstr>Verdana</vt:lpstr>
      <vt:lpstr>Wingdings</vt:lpstr>
      <vt:lpstr>Office 主题</vt:lpstr>
      <vt:lpstr>Formula</vt:lpstr>
      <vt:lpstr>机器学习  Machine Learning</vt:lpstr>
      <vt:lpstr>大 纲</vt:lpstr>
      <vt:lpstr>经验误差与过拟合</vt:lpstr>
      <vt:lpstr>经验误差与过拟合</vt:lpstr>
      <vt:lpstr>经验误差与过拟合</vt:lpstr>
      <vt:lpstr>PowerPoint 演示文稿</vt:lpstr>
      <vt:lpstr>大 纲</vt:lpstr>
      <vt:lpstr>评估方法</vt:lpstr>
      <vt:lpstr>评估方法-数据划分</vt:lpstr>
      <vt:lpstr>评估方法-1</vt:lpstr>
      <vt:lpstr>评估方法-2</vt:lpstr>
      <vt:lpstr>评估方法-可重复性？</vt:lpstr>
      <vt:lpstr>评估方法-3</vt:lpstr>
      <vt:lpstr>调参与最终模型</vt:lpstr>
      <vt:lpstr>大 纲</vt:lpstr>
      <vt:lpstr>评价指标</vt:lpstr>
      <vt:lpstr>性能度量-回归</vt:lpstr>
      <vt:lpstr>性能度量-分类</vt:lpstr>
      <vt:lpstr>性能度量-检索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性能度量-平衡PR</vt:lpstr>
      <vt:lpstr>性能度量-绘制P-R曲线</vt:lpstr>
      <vt:lpstr>性能度量-绘制P-R曲线</vt:lpstr>
      <vt:lpstr>性能度量-绘制P-R曲线</vt:lpstr>
      <vt:lpstr>性能度量-绘制P-R曲线</vt:lpstr>
      <vt:lpstr>性能度量-绘制P-R曲线</vt:lpstr>
      <vt:lpstr>性能度量-平均与侧重PR</vt:lpstr>
      <vt:lpstr>性能度量-宏/微平均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性能度量-ROC曲线绘制</vt:lpstr>
      <vt:lpstr>性能度量-ROC曲线绘制</vt:lpstr>
      <vt:lpstr>性能度量-真假正例纠结</vt:lpstr>
      <vt:lpstr>代价敏感错误率*</vt:lpstr>
      <vt:lpstr>代价曲线</vt:lpstr>
      <vt:lpstr>代价曲线</vt:lpstr>
      <vt:lpstr>PowerPoint 演示文稿</vt:lpstr>
      <vt:lpstr>PowerPoint 演示文稿</vt:lpstr>
      <vt:lpstr>PowerPoint 演示文稿</vt:lpstr>
      <vt:lpstr>大 纲</vt:lpstr>
      <vt:lpstr>性能评估-相对比较</vt:lpstr>
      <vt:lpstr>假设检验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二项检验</vt:lpstr>
      <vt:lpstr>PowerPoint 演示文稿</vt:lpstr>
      <vt:lpstr>二项检验</vt:lpstr>
      <vt:lpstr>t检验</vt:lpstr>
      <vt:lpstr>t检验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 纲</vt:lpstr>
      <vt:lpstr>偏差与方差-性能解释</vt:lpstr>
      <vt:lpstr>偏差与方差-期望泛化误差分解</vt:lpstr>
      <vt:lpstr>偏差与方差</vt:lpstr>
      <vt:lpstr>偏差与方差</vt:lpstr>
      <vt:lpstr>PowerPoint 演示文稿</vt:lpstr>
      <vt:lpstr>偏差与方差</vt:lpstr>
      <vt:lpstr>大 纲</vt:lpstr>
      <vt:lpstr>阅读材料</vt:lpstr>
      <vt:lpstr>阅读材料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ZSHE</dc:creator>
  <cp:lastModifiedBy>2012dnd.com</cp:lastModifiedBy>
  <cp:revision>169</cp:revision>
  <cp:lastPrinted>2016-05-18T04:44:22Z</cp:lastPrinted>
  <dcterms:created xsi:type="dcterms:W3CDTF">2016-05-18T01:14:48Z</dcterms:created>
  <dcterms:modified xsi:type="dcterms:W3CDTF">2023-02-22T10:18:45Z</dcterms:modified>
</cp:coreProperties>
</file>